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97" r:id="rId3"/>
    <p:sldId id="258" r:id="rId5"/>
    <p:sldId id="259" r:id="rId6"/>
    <p:sldId id="260" r:id="rId7"/>
    <p:sldId id="291" r:id="rId8"/>
    <p:sldId id="316" r:id="rId9"/>
    <p:sldId id="303" r:id="rId10"/>
    <p:sldId id="302" r:id="rId11"/>
    <p:sldId id="308" r:id="rId12"/>
    <p:sldId id="317" r:id="rId13"/>
    <p:sldId id="335" r:id="rId14"/>
    <p:sldId id="334" r:id="rId15"/>
    <p:sldId id="315" r:id="rId16"/>
  </p:sldIdLst>
  <p:sldSz cx="9144000" cy="5143500" type="screen16x9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10" userDrawn="1">
          <p15:clr>
            <a:srgbClr val="A4A3A4"/>
          </p15:clr>
        </p15:guide>
        <p15:guide id="2" pos="29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F70"/>
    <a:srgbClr val="414455"/>
    <a:srgbClr val="568D11"/>
    <a:srgbClr val="70BA16"/>
    <a:srgbClr val="82D81A"/>
    <a:srgbClr val="61A113"/>
    <a:srgbClr val="1A74CC"/>
    <a:srgbClr val="E09320"/>
    <a:srgbClr val="4A99E8"/>
    <a:srgbClr val="1E80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53" autoAdjust="0"/>
    <p:restoredTop sz="94660"/>
  </p:normalViewPr>
  <p:slideViewPr>
    <p:cSldViewPr showGuides="1">
      <p:cViewPr varScale="1">
        <p:scale>
          <a:sx n="140" d="100"/>
          <a:sy n="140" d="100"/>
        </p:scale>
        <p:origin x="138" y="204"/>
      </p:cViewPr>
      <p:guideLst>
        <p:guide orient="horz" pos="1710"/>
        <p:guide pos="29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516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gs" Target="tags/tag60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75C004-A9D4-4858-99EC-F4CCE56E2FE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5D0C05-D1F4-4D23-BDF0-C1C9ABA03E3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1" y="-20538"/>
            <a:ext cx="1704311" cy="720080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6477501" y="175741"/>
            <a:ext cx="9028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课题综述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8564755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832900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8097731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7861977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7626222" y="258402"/>
            <a:ext cx="183709" cy="137782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7384121" y="258402"/>
            <a:ext cx="183709" cy="13778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5E137E13-6931-4ECB-BB5B-849FB74182C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3CBF4B4-C160-4F55-AC7D-1C8FF5BA05F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t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7.png"/><Relationship Id="rId3" Type="http://schemas.openxmlformats.org/officeDocument/2006/relationships/tags" Target="../tags/tag59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notesSlide" Target="../notesSlides/notesSlide4.xml"/><Relationship Id="rId13" Type="http://schemas.openxmlformats.org/officeDocument/2006/relationships/slideLayout" Target="../slideLayouts/slideLayout12.xml"/><Relationship Id="rId12" Type="http://schemas.openxmlformats.org/officeDocument/2006/relationships/image" Target="../media/image6.jpeg"/><Relationship Id="rId11" Type="http://schemas.openxmlformats.org/officeDocument/2006/relationships/image" Target="../media/image5.jpeg"/><Relationship Id="rId10" Type="http://schemas.openxmlformats.org/officeDocument/2006/relationships/image" Target="../media/image4.jpe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2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3" Type="http://schemas.openxmlformats.org/officeDocument/2006/relationships/notesSlide" Target="../notesSlides/notesSlide7.xml"/><Relationship Id="rId32" Type="http://schemas.openxmlformats.org/officeDocument/2006/relationships/slideLayout" Target="../slideLayouts/slideLayout12.xml"/><Relationship Id="rId31" Type="http://schemas.openxmlformats.org/officeDocument/2006/relationships/tags" Target="../tags/tag46.xml"/><Relationship Id="rId30" Type="http://schemas.openxmlformats.org/officeDocument/2006/relationships/tags" Target="../tags/tag45.xml"/><Relationship Id="rId3" Type="http://schemas.openxmlformats.org/officeDocument/2006/relationships/tags" Target="../tags/tag18.xml"/><Relationship Id="rId29" Type="http://schemas.openxmlformats.org/officeDocument/2006/relationships/tags" Target="../tags/tag44.xml"/><Relationship Id="rId28" Type="http://schemas.openxmlformats.org/officeDocument/2006/relationships/tags" Target="../tags/tag43.xml"/><Relationship Id="rId27" Type="http://schemas.openxmlformats.org/officeDocument/2006/relationships/tags" Target="../tags/tag42.xml"/><Relationship Id="rId26" Type="http://schemas.openxmlformats.org/officeDocument/2006/relationships/tags" Target="../tags/tag41.xml"/><Relationship Id="rId25" Type="http://schemas.openxmlformats.org/officeDocument/2006/relationships/tags" Target="../tags/tag40.xml"/><Relationship Id="rId24" Type="http://schemas.openxmlformats.org/officeDocument/2006/relationships/tags" Target="../tags/tag39.xml"/><Relationship Id="rId23" Type="http://schemas.openxmlformats.org/officeDocument/2006/relationships/tags" Target="../tags/tag38.xml"/><Relationship Id="rId22" Type="http://schemas.openxmlformats.org/officeDocument/2006/relationships/tags" Target="../tags/tag37.xml"/><Relationship Id="rId21" Type="http://schemas.openxmlformats.org/officeDocument/2006/relationships/tags" Target="../tags/tag36.xml"/><Relationship Id="rId20" Type="http://schemas.openxmlformats.org/officeDocument/2006/relationships/tags" Target="../tags/tag35.xml"/><Relationship Id="rId2" Type="http://schemas.openxmlformats.org/officeDocument/2006/relationships/tags" Target="../tags/tag17.xml"/><Relationship Id="rId19" Type="http://schemas.openxmlformats.org/officeDocument/2006/relationships/tags" Target="../tags/tag34.xml"/><Relationship Id="rId18" Type="http://schemas.openxmlformats.org/officeDocument/2006/relationships/tags" Target="../tags/tag33.xml"/><Relationship Id="rId17" Type="http://schemas.openxmlformats.org/officeDocument/2006/relationships/tags" Target="../tags/tag32.xml"/><Relationship Id="rId16" Type="http://schemas.openxmlformats.org/officeDocument/2006/relationships/tags" Target="../tags/tag31.xml"/><Relationship Id="rId15" Type="http://schemas.openxmlformats.org/officeDocument/2006/relationships/tags" Target="../tags/tag30.xml"/><Relationship Id="rId14" Type="http://schemas.openxmlformats.org/officeDocument/2006/relationships/tags" Target="../tags/tag29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55.xml"/><Relationship Id="rId8" Type="http://schemas.openxmlformats.org/officeDocument/2006/relationships/tags" Target="../tags/tag54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4" Type="http://schemas.openxmlformats.org/officeDocument/2006/relationships/notesSlide" Target="../notesSlides/notesSlide9.xml"/><Relationship Id="rId13" Type="http://schemas.openxmlformats.org/officeDocument/2006/relationships/slideLayout" Target="../slideLayouts/slideLayout12.xml"/><Relationship Id="rId12" Type="http://schemas.openxmlformats.org/officeDocument/2006/relationships/tags" Target="../tags/tag58.xml"/><Relationship Id="rId11" Type="http://schemas.openxmlformats.org/officeDocument/2006/relationships/tags" Target="../tags/tag57.xml"/><Relationship Id="rId10" Type="http://schemas.openxmlformats.org/officeDocument/2006/relationships/tags" Target="../tags/tag56.xml"/><Relationship Id="rId1" Type="http://schemas.openxmlformats.org/officeDocument/2006/relationships/tags" Target="../tags/tag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/>
          <p:cNvSpPr txBox="1"/>
          <p:nvPr/>
        </p:nvSpPr>
        <p:spPr>
          <a:xfrm>
            <a:off x="1538605" y="2211705"/>
            <a:ext cx="7132955" cy="8070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系统搭建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与攻击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等腰三角形 26"/>
          <p:cNvSpPr/>
          <p:nvPr/>
        </p:nvSpPr>
        <p:spPr>
          <a:xfrm>
            <a:off x="1115616" y="4011910"/>
            <a:ext cx="851351" cy="506643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35134" h="675524">
                <a:moveTo>
                  <a:pt x="369815" y="675524"/>
                </a:moveTo>
                <a:lnTo>
                  <a:pt x="0" y="0"/>
                </a:lnTo>
                <a:lnTo>
                  <a:pt x="1135134" y="294524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5" name="等腰三角形 26"/>
          <p:cNvSpPr/>
          <p:nvPr/>
        </p:nvSpPr>
        <p:spPr>
          <a:xfrm rot="5400000">
            <a:off x="265949" y="3103290"/>
            <a:ext cx="531270" cy="601918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  <a:gd name="connsiteX0-17" fmla="*/ 369815 w 1135134"/>
              <a:gd name="connsiteY0-18" fmla="*/ 675524 h 675524"/>
              <a:gd name="connsiteX1-19" fmla="*/ 0 w 1135134"/>
              <a:gd name="connsiteY1-20" fmla="*/ 0 h 675524"/>
              <a:gd name="connsiteX2-21" fmla="*/ 1135134 w 1135134"/>
              <a:gd name="connsiteY2-22" fmla="*/ 391312 h 675524"/>
              <a:gd name="connsiteX3-23" fmla="*/ 369815 w 1135134"/>
              <a:gd name="connsiteY3-24" fmla="*/ 675524 h 675524"/>
              <a:gd name="connsiteX0-25" fmla="*/ 369815 w 1199659"/>
              <a:gd name="connsiteY0-26" fmla="*/ 675524 h 1359189"/>
              <a:gd name="connsiteX1-27" fmla="*/ 0 w 1199659"/>
              <a:gd name="connsiteY1-28" fmla="*/ 0 h 1359189"/>
              <a:gd name="connsiteX2-29" fmla="*/ 1199659 w 1199659"/>
              <a:gd name="connsiteY2-30" fmla="*/ 1359189 h 1359189"/>
              <a:gd name="connsiteX3-31" fmla="*/ 369815 w 1199659"/>
              <a:gd name="connsiteY3-32" fmla="*/ 675524 h 135918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99659" h="1359189">
                <a:moveTo>
                  <a:pt x="369815" y="675524"/>
                </a:moveTo>
                <a:lnTo>
                  <a:pt x="0" y="0"/>
                </a:lnTo>
                <a:lnTo>
                  <a:pt x="1199659" y="1359189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26"/>
          <p:cNvSpPr/>
          <p:nvPr/>
        </p:nvSpPr>
        <p:spPr>
          <a:xfrm rot="8958318">
            <a:off x="1313552" y="3687514"/>
            <a:ext cx="207867" cy="123703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35134" h="675524">
                <a:moveTo>
                  <a:pt x="369815" y="675524"/>
                </a:moveTo>
                <a:lnTo>
                  <a:pt x="0" y="0"/>
                </a:lnTo>
                <a:lnTo>
                  <a:pt x="1135134" y="294524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9" name="TextBox 25"/>
          <p:cNvSpPr>
            <a:spLocks noChangeArrowheads="1"/>
          </p:cNvSpPr>
          <p:nvPr/>
        </p:nvSpPr>
        <p:spPr bwMode="auto">
          <a:xfrm>
            <a:off x="3131969" y="3976608"/>
            <a:ext cx="4464496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b="1" dirty="0" smtClean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：章泽</a:t>
            </a:r>
            <a:r>
              <a:rPr lang="zh-CN" altLang="en-US" b="1" dirty="0" smtClean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亮、王鸣一</a:t>
            </a:r>
            <a:r>
              <a:rPr lang="zh-CN" altLang="en-US" dirty="0" smtClean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endParaRPr lang="zh-CN" altLang="en-US" sz="4000" dirty="0">
              <a:solidFill>
                <a:srgbClr val="112F70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79512" y="123478"/>
            <a:ext cx="2664222" cy="864072"/>
            <a:chOff x="107628" y="36471"/>
            <a:chExt cx="2664222" cy="864072"/>
          </a:xfrm>
        </p:grpSpPr>
        <p:sp>
          <p:nvSpPr>
            <p:cNvPr id="42" name="椭圆 41"/>
            <p:cNvSpPr/>
            <p:nvPr/>
          </p:nvSpPr>
          <p:spPr bwMode="auto">
            <a:xfrm>
              <a:off x="118827" y="36471"/>
              <a:ext cx="864072" cy="864072"/>
            </a:xfrm>
            <a:prstGeom prst="ellipse">
              <a:avLst/>
            </a:prstGeom>
            <a:solidFill>
              <a:srgbClr val="112F7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84963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7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7628" y="304800"/>
              <a:ext cx="864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</a:rPr>
                <a:t>LOGO</a:t>
              </a:r>
              <a:endParaRPr lang="zh-CN" altLang="en-US" sz="1800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982899" y="304800"/>
              <a:ext cx="178895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112F7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北京邮电大学</a:t>
              </a:r>
              <a:endParaRPr lang="zh-CN" altLang="en-US" sz="2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 descr="北京邮电大学logo（无白底）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" y="0"/>
            <a:ext cx="1075055" cy="1075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84"/>
    </mc:Choice>
    <mc:Fallback>
      <p:transition spd="slow" advTm="13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9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9" grpId="0" bldLvl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851670"/>
            <a:ext cx="3228536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2164797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02392" y="1851670"/>
            <a:ext cx="305972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139952" y="2067694"/>
            <a:ext cx="3185160" cy="68389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4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双花攻击演示</a:t>
            </a:r>
            <a:endParaRPr lang="zh-CN" altLang="en-US" sz="4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95486"/>
            <a:ext cx="2216337" cy="36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双花攻击</a:t>
            </a:r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演示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矩形 3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pic>
        <p:nvPicPr>
          <p:cNvPr id="7" name="5月30日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35" y="9525"/>
            <a:ext cx="9143365" cy="5133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8" fill="hold" display="1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23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2" grpId="0"/>
      <p:bldP spid="3" grpId="0" bldLvl="0" animBg="1"/>
      <p:bldP spid="4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28"/>
          <p:cNvSpPr txBox="1"/>
          <p:nvPr/>
        </p:nvSpPr>
        <p:spPr>
          <a:xfrm>
            <a:off x="1188085" y="2211705"/>
            <a:ext cx="7132955" cy="80708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汇报完毕，感谢</a:t>
            </a: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聆听！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等腰三角形 26"/>
          <p:cNvSpPr/>
          <p:nvPr/>
        </p:nvSpPr>
        <p:spPr>
          <a:xfrm>
            <a:off x="1115616" y="4011910"/>
            <a:ext cx="851351" cy="506643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35134" h="675524">
                <a:moveTo>
                  <a:pt x="369815" y="675524"/>
                </a:moveTo>
                <a:lnTo>
                  <a:pt x="0" y="0"/>
                </a:lnTo>
                <a:lnTo>
                  <a:pt x="1135134" y="294524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5" name="等腰三角形 26"/>
          <p:cNvSpPr/>
          <p:nvPr/>
        </p:nvSpPr>
        <p:spPr>
          <a:xfrm rot="5400000">
            <a:off x="265949" y="3103290"/>
            <a:ext cx="531270" cy="601918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  <a:gd name="connsiteX0-17" fmla="*/ 369815 w 1135134"/>
              <a:gd name="connsiteY0-18" fmla="*/ 675524 h 675524"/>
              <a:gd name="connsiteX1-19" fmla="*/ 0 w 1135134"/>
              <a:gd name="connsiteY1-20" fmla="*/ 0 h 675524"/>
              <a:gd name="connsiteX2-21" fmla="*/ 1135134 w 1135134"/>
              <a:gd name="connsiteY2-22" fmla="*/ 391312 h 675524"/>
              <a:gd name="connsiteX3-23" fmla="*/ 369815 w 1135134"/>
              <a:gd name="connsiteY3-24" fmla="*/ 675524 h 675524"/>
              <a:gd name="connsiteX0-25" fmla="*/ 369815 w 1199659"/>
              <a:gd name="connsiteY0-26" fmla="*/ 675524 h 1359189"/>
              <a:gd name="connsiteX1-27" fmla="*/ 0 w 1199659"/>
              <a:gd name="connsiteY1-28" fmla="*/ 0 h 1359189"/>
              <a:gd name="connsiteX2-29" fmla="*/ 1199659 w 1199659"/>
              <a:gd name="connsiteY2-30" fmla="*/ 1359189 h 1359189"/>
              <a:gd name="connsiteX3-31" fmla="*/ 369815 w 1199659"/>
              <a:gd name="connsiteY3-32" fmla="*/ 675524 h 135918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99659" h="1359189">
                <a:moveTo>
                  <a:pt x="369815" y="675524"/>
                </a:moveTo>
                <a:lnTo>
                  <a:pt x="0" y="0"/>
                </a:lnTo>
                <a:lnTo>
                  <a:pt x="1199659" y="1359189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6" name="等腰三角形 26"/>
          <p:cNvSpPr/>
          <p:nvPr/>
        </p:nvSpPr>
        <p:spPr>
          <a:xfrm rot="8958318">
            <a:off x="1313552" y="3687514"/>
            <a:ext cx="207867" cy="123703"/>
          </a:xfrm>
          <a:custGeom>
            <a:avLst/>
            <a:gdLst>
              <a:gd name="connsiteX0" fmla="*/ 0 w 1203469"/>
              <a:gd name="connsiteY0" fmla="*/ 1037474 h 1037474"/>
              <a:gd name="connsiteX1" fmla="*/ 601735 w 1203469"/>
              <a:gd name="connsiteY1" fmla="*/ 0 h 1037474"/>
              <a:gd name="connsiteX2" fmla="*/ 1203469 w 1203469"/>
              <a:gd name="connsiteY2" fmla="*/ 1037474 h 1037474"/>
              <a:gd name="connsiteX3" fmla="*/ 0 w 1203469"/>
              <a:gd name="connsiteY3" fmla="*/ 1037474 h 1037474"/>
              <a:gd name="connsiteX0-1" fmla="*/ 0 w 1736869"/>
              <a:gd name="connsiteY0-2" fmla="*/ 1037474 h 1037474"/>
              <a:gd name="connsiteX1-3" fmla="*/ 601735 w 1736869"/>
              <a:gd name="connsiteY1-4" fmla="*/ 0 h 1037474"/>
              <a:gd name="connsiteX2-5" fmla="*/ 1736869 w 1736869"/>
              <a:gd name="connsiteY2-6" fmla="*/ 294524 h 1037474"/>
              <a:gd name="connsiteX3-7" fmla="*/ 0 w 1736869"/>
              <a:gd name="connsiteY3-8" fmla="*/ 1037474 h 1037474"/>
              <a:gd name="connsiteX0-9" fmla="*/ 369815 w 1135134"/>
              <a:gd name="connsiteY0-10" fmla="*/ 675524 h 675524"/>
              <a:gd name="connsiteX1-11" fmla="*/ 0 w 1135134"/>
              <a:gd name="connsiteY1-12" fmla="*/ 0 h 675524"/>
              <a:gd name="connsiteX2-13" fmla="*/ 1135134 w 1135134"/>
              <a:gd name="connsiteY2-14" fmla="*/ 294524 h 675524"/>
              <a:gd name="connsiteX3-15" fmla="*/ 369815 w 1135134"/>
              <a:gd name="connsiteY3-16" fmla="*/ 675524 h 6755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35134" h="675524">
                <a:moveTo>
                  <a:pt x="369815" y="675524"/>
                </a:moveTo>
                <a:lnTo>
                  <a:pt x="0" y="0"/>
                </a:lnTo>
                <a:lnTo>
                  <a:pt x="1135134" y="294524"/>
                </a:lnTo>
                <a:lnTo>
                  <a:pt x="369815" y="6755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9" name="TextBox 25"/>
          <p:cNvSpPr>
            <a:spLocks noChangeArrowheads="1"/>
          </p:cNvSpPr>
          <p:nvPr/>
        </p:nvSpPr>
        <p:spPr bwMode="auto">
          <a:xfrm>
            <a:off x="3131969" y="3976608"/>
            <a:ext cx="4464496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</a:t>
            </a:r>
            <a:r>
              <a:rPr lang="zh-CN" altLang="en-US" b="1" dirty="0" smtClean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：章泽</a:t>
            </a:r>
            <a:r>
              <a:rPr lang="zh-CN" altLang="en-US" b="1" dirty="0" smtClean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亮、王鸣一</a:t>
            </a:r>
            <a:r>
              <a:rPr lang="zh-CN" altLang="en-US" dirty="0" smtClean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endParaRPr lang="zh-CN" altLang="en-US" sz="4000" dirty="0">
              <a:solidFill>
                <a:srgbClr val="112F70"/>
              </a:solidFill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79512" y="123478"/>
            <a:ext cx="2664222" cy="864072"/>
            <a:chOff x="107628" y="36471"/>
            <a:chExt cx="2664222" cy="864072"/>
          </a:xfrm>
        </p:grpSpPr>
        <p:sp>
          <p:nvSpPr>
            <p:cNvPr id="42" name="椭圆 41"/>
            <p:cNvSpPr/>
            <p:nvPr/>
          </p:nvSpPr>
          <p:spPr bwMode="auto">
            <a:xfrm>
              <a:off x="118827" y="36471"/>
              <a:ext cx="864072" cy="864072"/>
            </a:xfrm>
            <a:prstGeom prst="ellipse">
              <a:avLst/>
            </a:prstGeom>
            <a:solidFill>
              <a:srgbClr val="112F7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/>
            <a:lstStyle/>
            <a:p>
              <a:pPr marL="0" marR="0" indent="0" algn="l" defTabSz="84963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</a:pPr>
              <a:endParaRPr kumimoji="0" lang="zh-CN" altLang="en-US" sz="17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07628" y="304800"/>
              <a:ext cx="864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800" b="1" dirty="0">
                  <a:solidFill>
                    <a:schemeClr val="bg1"/>
                  </a:solidFill>
                </a:rPr>
                <a:t>LOGO</a:t>
              </a:r>
              <a:endParaRPr lang="zh-CN" altLang="en-US" sz="1800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982899" y="304800"/>
              <a:ext cx="1788951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rgbClr val="112F7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北京邮电大学</a:t>
              </a:r>
              <a:endParaRPr lang="zh-CN" altLang="en-US" sz="2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" name="图片 2" descr="北京邮电大学logo（无白底）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0" y="0"/>
            <a:ext cx="1075055" cy="1075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49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9" grpId="0" bldLvl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1520" y="195486"/>
            <a:ext cx="2216337" cy="36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参考</a:t>
            </a:r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资料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7" name="矩形 6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17" name="文本5"/>
          <p:cNvSpPr>
            <a:spLocks noChangeArrowheads="1"/>
          </p:cNvSpPr>
          <p:nvPr/>
        </p:nvSpPr>
        <p:spPr bwMode="black">
          <a:xfrm>
            <a:off x="1187450" y="3723323"/>
            <a:ext cx="2484755" cy="502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square"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码上https://ezcoding.bupt.edu.cn/</a:t>
            </a:r>
            <a:endParaRPr lang="zh-CN" altLang="en-US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文本4"/>
          <p:cNvSpPr>
            <a:spLocks noChangeArrowheads="1"/>
          </p:cNvSpPr>
          <p:nvPr/>
        </p:nvSpPr>
        <p:spPr bwMode="black">
          <a:xfrm>
            <a:off x="1187450" y="2895600"/>
            <a:ext cx="3032125" cy="7181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square"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CSDN</a:t>
            </a:r>
            <a:r>
              <a:rPr sz="1400" kern="0" dirty="0"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【</a:t>
            </a:r>
            <a:r>
              <a:rPr lang="zh-CN" sz="1400" kern="0" dirty="0"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超详细的</a:t>
            </a:r>
            <a:r>
              <a:rPr lang="en-US" altLang="zh-CN" sz="1400" kern="0" dirty="0"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python</a:t>
            </a: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区块链搭建</a:t>
            </a:r>
            <a:r>
              <a:rPr sz="1400" kern="0" dirty="0"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】</a:t>
            </a:r>
            <a:r>
              <a:rPr 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:</a:t>
            </a:r>
            <a:r>
              <a:rPr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https://blog.csdn.net/wyf2017/article/details/108229215</a:t>
            </a:r>
            <a:endParaRPr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9" name="文本3"/>
          <p:cNvSpPr>
            <a:spLocks noChangeArrowheads="1"/>
          </p:cNvSpPr>
          <p:nvPr/>
        </p:nvSpPr>
        <p:spPr bwMode="black">
          <a:xfrm>
            <a:off x="1259840" y="2205355"/>
            <a:ext cx="3427095" cy="690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square" lIns="72576" tIns="36288" rIns="72576" bIns="36288" anchor="ctr">
            <a:no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B</a:t>
            </a: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站</a:t>
            </a:r>
            <a:r>
              <a:rPr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【2024版-零基础玩转Python Flask框架-学完可就业】 https://www.bilibili.com</a:t>
            </a:r>
            <a:endParaRPr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2"/>
          <p:cNvSpPr>
            <a:spLocks noChangeArrowheads="1"/>
          </p:cNvSpPr>
          <p:nvPr/>
        </p:nvSpPr>
        <p:spPr bwMode="black">
          <a:xfrm>
            <a:off x="1259840" y="1681798"/>
            <a:ext cx="2365375" cy="287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square" lIns="72576" tIns="36288" rIns="72576" bIns="36288" anchor="ctr">
            <a:spAutoFit/>
          </a:bodyPr>
          <a:lstStyle/>
          <a:p>
            <a:pPr eaLnBrk="1" hangingPunct="1">
              <a:buFont typeface="Arial" panose="020B0604020202020204" pitchFamily="34" charset="0"/>
              <a:buNone/>
              <a:defRPr/>
            </a:pP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《区块链安全理论与</a:t>
            </a:r>
            <a:r>
              <a:rPr lang="zh-CN" altLang="en-US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实践》</a:t>
            </a:r>
            <a:endParaRPr lang="zh-CN" altLang="en-US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文本1"/>
          <p:cNvSpPr>
            <a:spLocks noChangeArrowheads="1"/>
          </p:cNvSpPr>
          <p:nvPr/>
        </p:nvSpPr>
        <p:spPr bwMode="black">
          <a:xfrm>
            <a:off x="1187450" y="885825"/>
            <a:ext cx="2927985" cy="502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accent2"/>
                    </a:gs>
                    <a:gs pos="100000">
                      <a:schemeClr val="accent2">
                        <a:gamma/>
                        <a:tint val="7372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 wrap="square" lIns="72576" tIns="36288" rIns="72576" bIns="36288" anchor="ctr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《从零开始自己动手写区块链 》</a:t>
            </a:r>
            <a:endParaRPr 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kern="0" dirty="0">
                <a:latin typeface="Arial" panose="020B0604020202020204" pitchFamily="34" charset="0"/>
                <a:ea typeface="微软雅黑" panose="020B0503020204020204" pitchFamily="34" charset="-122"/>
              </a:rPr>
              <a:t>                   ————裴尧尧</a:t>
            </a:r>
            <a:endParaRPr lang="en-US" altLang="zh-CN" sz="1400" kern="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2" name="圆圈1"/>
          <p:cNvGrpSpPr/>
          <p:nvPr/>
        </p:nvGrpSpPr>
        <p:grpSpPr bwMode="auto">
          <a:xfrm>
            <a:off x="679721" y="890530"/>
            <a:ext cx="302565" cy="302549"/>
            <a:chOff x="2928" y="2208"/>
            <a:chExt cx="262" cy="262"/>
          </a:xfrm>
          <a:solidFill>
            <a:srgbClr val="568D11"/>
          </a:solidFill>
        </p:grpSpPr>
        <p:sp>
          <p:nvSpPr>
            <p:cNvPr id="23" name="Oval 19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4" name="Oval 20"/>
            <p:cNvSpPr>
              <a:spLocks noChangeArrowheads="1"/>
            </p:cNvSpPr>
            <p:nvPr/>
          </p:nvSpPr>
          <p:spPr bwMode="gray">
            <a:xfrm>
              <a:off x="2953" y="2230"/>
              <a:ext cx="218" cy="218"/>
            </a:xfrm>
            <a:prstGeom prst="ellipse">
              <a:avLst/>
            </a:prstGeom>
            <a:solidFill>
              <a:srgbClr val="112F70"/>
            </a:solidFill>
            <a:ln w="12700">
              <a:solidFill>
                <a:srgbClr val="112F70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圆圈2"/>
          <p:cNvGrpSpPr/>
          <p:nvPr/>
        </p:nvGrpSpPr>
        <p:grpSpPr bwMode="auto">
          <a:xfrm>
            <a:off x="683210" y="1623659"/>
            <a:ext cx="302565" cy="302549"/>
            <a:chOff x="2928" y="2208"/>
            <a:chExt cx="262" cy="262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6" name="Oval 28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7" name="Oval 29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solidFill>
              <a:srgbClr val="112F7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圆圈3"/>
          <p:cNvGrpSpPr/>
          <p:nvPr/>
        </p:nvGrpSpPr>
        <p:grpSpPr bwMode="auto">
          <a:xfrm>
            <a:off x="657857" y="2330152"/>
            <a:ext cx="302565" cy="302549"/>
            <a:chOff x="2928" y="2208"/>
            <a:chExt cx="262" cy="262"/>
          </a:xfrm>
          <a:solidFill>
            <a:srgbClr val="568D11"/>
          </a:solidFill>
        </p:grpSpPr>
        <p:sp>
          <p:nvSpPr>
            <p:cNvPr id="29" name="Oval 31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grpFill/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Oval 32"/>
            <p:cNvSpPr>
              <a:spLocks noChangeArrowheads="1"/>
            </p:cNvSpPr>
            <p:nvPr/>
          </p:nvSpPr>
          <p:spPr bwMode="gray">
            <a:xfrm>
              <a:off x="2950" y="2230"/>
              <a:ext cx="218" cy="218"/>
            </a:xfrm>
            <a:prstGeom prst="ellipse">
              <a:avLst/>
            </a:prstGeom>
            <a:solidFill>
              <a:srgbClr val="112F70"/>
            </a:solidFill>
            <a:ln w="12700">
              <a:solidFill>
                <a:srgbClr val="DDDDDD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1" name="圆圈4"/>
          <p:cNvGrpSpPr/>
          <p:nvPr/>
        </p:nvGrpSpPr>
        <p:grpSpPr bwMode="auto">
          <a:xfrm>
            <a:off x="656947" y="3025087"/>
            <a:ext cx="302565" cy="302549"/>
            <a:chOff x="2928" y="2208"/>
            <a:chExt cx="262" cy="262"/>
          </a:xfrm>
          <a:solidFill>
            <a:srgbClr val="0070C0"/>
          </a:solidFill>
        </p:grpSpPr>
        <p:sp>
          <p:nvSpPr>
            <p:cNvPr id="32" name="Oval 34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3" name="Oval 35"/>
            <p:cNvSpPr>
              <a:spLocks noChangeArrowheads="1"/>
            </p:cNvSpPr>
            <p:nvPr/>
          </p:nvSpPr>
          <p:spPr bwMode="gray">
            <a:xfrm>
              <a:off x="2951" y="2230"/>
              <a:ext cx="218" cy="218"/>
            </a:xfrm>
            <a:prstGeom prst="ellipse">
              <a:avLst/>
            </a:prstGeom>
            <a:solidFill>
              <a:srgbClr val="112F7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圆圈5"/>
          <p:cNvGrpSpPr/>
          <p:nvPr/>
        </p:nvGrpSpPr>
        <p:grpSpPr bwMode="auto">
          <a:xfrm>
            <a:off x="657416" y="3770424"/>
            <a:ext cx="302565" cy="302549"/>
            <a:chOff x="2928" y="2208"/>
            <a:chExt cx="262" cy="262"/>
          </a:xfrm>
          <a:solidFill>
            <a:srgbClr val="568D11"/>
          </a:solidFill>
        </p:grpSpPr>
        <p:sp>
          <p:nvSpPr>
            <p:cNvPr id="35" name="Oval 37"/>
            <p:cNvSpPr>
              <a:spLocks noChangeArrowheads="1"/>
            </p:cNvSpPr>
            <p:nvPr/>
          </p:nvSpPr>
          <p:spPr bwMode="gray">
            <a:xfrm>
              <a:off x="2928" y="2208"/>
              <a:ext cx="262" cy="262"/>
            </a:xfrm>
            <a:prstGeom prst="ellipse">
              <a:avLst/>
            </a:prstGeom>
            <a:solidFill>
              <a:srgbClr val="112F70"/>
            </a:solidFill>
            <a:ln w="12700">
              <a:solidFill>
                <a:srgbClr val="F8F8F8"/>
              </a:solidFill>
              <a:round/>
            </a:ln>
            <a:effectLst>
              <a:outerShdw dist="35921" dir="2700000" algn="ctr" rotWithShape="0">
                <a:srgbClr val="1C1C1C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6" name="Oval 38"/>
            <p:cNvSpPr>
              <a:spLocks noChangeArrowheads="1"/>
            </p:cNvSpPr>
            <p:nvPr/>
          </p:nvSpPr>
          <p:spPr bwMode="gray">
            <a:xfrm>
              <a:off x="2949" y="2230"/>
              <a:ext cx="218" cy="218"/>
            </a:xfrm>
            <a:prstGeom prst="ellipse">
              <a:avLst/>
            </a:prstGeom>
            <a:solidFill>
              <a:srgbClr val="112F7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rgbClr val="DDDDDD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rgbClr val="000000">
                        <a:alpha val="50000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400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</p:grpSp>
      <p:pic>
        <p:nvPicPr>
          <p:cNvPr id="2" name="图片 1" descr="60463446.1653701257.jpg!cover_defaul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60290" y="51435"/>
            <a:ext cx="1687830" cy="2533015"/>
          </a:xfrm>
          <a:prstGeom prst="rect">
            <a:avLst/>
          </a:prstGeom>
        </p:spPr>
      </p:pic>
      <p:pic>
        <p:nvPicPr>
          <p:cNvPr id="3" name="图片 2" descr="s339165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560" y="51435"/>
            <a:ext cx="1786255" cy="25139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17" grpId="0" bldLvl="0" animBg="1"/>
      <p:bldP spid="18" grpId="0" bldLvl="0" animBg="1"/>
      <p:bldP spid="19" grpId="0" bldLvl="0" animBg="1"/>
      <p:bldP spid="20" grpId="0" bldLvl="0" animBg="1"/>
      <p:bldP spid="21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38"/>
          <p:cNvSpPr txBox="1"/>
          <p:nvPr/>
        </p:nvSpPr>
        <p:spPr>
          <a:xfrm>
            <a:off x="467544" y="2355726"/>
            <a:ext cx="31233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2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1"/>
          <p:cNvSpPr txBox="1"/>
          <p:nvPr/>
        </p:nvSpPr>
        <p:spPr>
          <a:xfrm>
            <a:off x="1979712" y="1976522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28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8"/>
          <p:cNvSpPr txBox="1"/>
          <p:nvPr/>
        </p:nvSpPr>
        <p:spPr>
          <a:xfrm>
            <a:off x="4860032" y="1418625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4406397" y="1351899"/>
            <a:ext cx="452678" cy="523220"/>
            <a:chOff x="3530409" y="2047768"/>
            <a:chExt cx="452678" cy="523220"/>
          </a:xfrm>
        </p:grpSpPr>
        <p:sp>
          <p:nvSpPr>
            <p:cNvPr id="16" name="文本框 16"/>
            <p:cNvSpPr txBox="1"/>
            <p:nvPr/>
          </p:nvSpPr>
          <p:spPr>
            <a:xfrm>
              <a:off x="3530409" y="2047768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112F70"/>
                  </a:solidFill>
                  <a:ea typeface="微软雅黑" panose="020B0503020204020204" pitchFamily="34" charset="-122"/>
                </a:rPr>
                <a:t>1</a:t>
              </a:r>
              <a:endParaRPr lang="zh-CN" altLang="en-US" sz="2800" dirty="0">
                <a:solidFill>
                  <a:srgbClr val="112F7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18" name="直接连接符 17"/>
            <p:cNvCxnSpPr/>
            <p:nvPr/>
          </p:nvCxnSpPr>
          <p:spPr>
            <a:xfrm flipH="1">
              <a:off x="3736631" y="2227402"/>
              <a:ext cx="246456" cy="246456"/>
            </a:xfrm>
            <a:prstGeom prst="line">
              <a:avLst/>
            </a:prstGeom>
            <a:ln>
              <a:solidFill>
                <a:srgbClr val="112F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21"/>
          <p:cNvSpPr txBox="1"/>
          <p:nvPr/>
        </p:nvSpPr>
        <p:spPr>
          <a:xfrm>
            <a:off x="4932040" y="3147814"/>
            <a:ext cx="995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参考资料</a:t>
            </a:r>
            <a:endParaRPr lang="zh-CN" alt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4448026" y="3066529"/>
            <a:ext cx="484013" cy="523220"/>
            <a:chOff x="6086713" y="2057986"/>
            <a:chExt cx="484013" cy="523220"/>
          </a:xfrm>
        </p:grpSpPr>
        <p:sp>
          <p:nvSpPr>
            <p:cNvPr id="19" name="文本框 20"/>
            <p:cNvSpPr txBox="1"/>
            <p:nvPr/>
          </p:nvSpPr>
          <p:spPr>
            <a:xfrm>
              <a:off x="6086713" y="2057986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112F70"/>
                  </a:solidFill>
                  <a:ea typeface="微软雅黑" panose="020B0503020204020204" pitchFamily="34" charset="-122"/>
                </a:rPr>
                <a:t>4</a:t>
              </a:r>
              <a:endParaRPr lang="zh-CN" altLang="en-US" sz="2800" dirty="0">
                <a:solidFill>
                  <a:srgbClr val="112F7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 flipH="1">
              <a:off x="6324270" y="2227402"/>
              <a:ext cx="246456" cy="246456"/>
            </a:xfrm>
            <a:prstGeom prst="line">
              <a:avLst/>
            </a:prstGeom>
            <a:ln>
              <a:solidFill>
                <a:srgbClr val="112F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框 24"/>
          <p:cNvSpPr txBox="1"/>
          <p:nvPr/>
        </p:nvSpPr>
        <p:spPr>
          <a:xfrm>
            <a:off x="4860032" y="1998007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</a:t>
            </a: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4406397" y="1931281"/>
            <a:ext cx="452678" cy="523220"/>
            <a:chOff x="3530409" y="2627150"/>
            <a:chExt cx="452678" cy="523220"/>
          </a:xfrm>
        </p:grpSpPr>
        <p:sp>
          <p:nvSpPr>
            <p:cNvPr id="22" name="文本框 23"/>
            <p:cNvSpPr txBox="1"/>
            <p:nvPr/>
          </p:nvSpPr>
          <p:spPr>
            <a:xfrm>
              <a:off x="3530409" y="2627150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112F70"/>
                  </a:solidFill>
                  <a:ea typeface="微软雅黑" panose="020B0503020204020204" pitchFamily="34" charset="-122"/>
                </a:rPr>
                <a:t>2</a:t>
              </a:r>
              <a:endParaRPr lang="zh-CN" altLang="en-US" sz="2800" dirty="0">
                <a:solidFill>
                  <a:srgbClr val="112F7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 flipH="1">
              <a:off x="3736631" y="2806784"/>
              <a:ext cx="246456" cy="246456"/>
            </a:xfrm>
            <a:prstGeom prst="line">
              <a:avLst/>
            </a:prstGeom>
            <a:ln>
              <a:solidFill>
                <a:srgbClr val="112F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文本框 30"/>
          <p:cNvSpPr txBox="1"/>
          <p:nvPr/>
        </p:nvSpPr>
        <p:spPr>
          <a:xfrm>
            <a:off x="4860032" y="2571750"/>
            <a:ext cx="1554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双花攻击</a:t>
            </a:r>
            <a:r>
              <a:rPr lang="zh-CN" altLang="en-US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演示</a:t>
            </a:r>
            <a:endParaRPr lang="zh-CN" altLang="en-US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4406397" y="2505024"/>
            <a:ext cx="452678" cy="523220"/>
            <a:chOff x="3530409" y="3200893"/>
            <a:chExt cx="452678" cy="523220"/>
          </a:xfrm>
        </p:grpSpPr>
        <p:sp>
          <p:nvSpPr>
            <p:cNvPr id="28" name="文本框 29"/>
            <p:cNvSpPr txBox="1"/>
            <p:nvPr/>
          </p:nvSpPr>
          <p:spPr>
            <a:xfrm>
              <a:off x="3530409" y="3200893"/>
              <a:ext cx="36740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112F70"/>
                  </a:solidFill>
                  <a:ea typeface="微软雅黑" panose="020B0503020204020204" pitchFamily="34" charset="-122"/>
                </a:rPr>
                <a:t>3</a:t>
              </a:r>
              <a:endParaRPr lang="zh-CN" altLang="en-US" sz="2800" dirty="0">
                <a:solidFill>
                  <a:srgbClr val="112F70"/>
                </a:solidFill>
                <a:ea typeface="微软雅黑" panose="020B0503020204020204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 flipH="1">
              <a:off x="3736631" y="3380527"/>
              <a:ext cx="246456" cy="246456"/>
            </a:xfrm>
            <a:prstGeom prst="line">
              <a:avLst/>
            </a:prstGeom>
            <a:ln>
              <a:solidFill>
                <a:srgbClr val="112F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" name="直接连接符 33"/>
          <p:cNvCxnSpPr/>
          <p:nvPr/>
        </p:nvCxnSpPr>
        <p:spPr>
          <a:xfrm>
            <a:off x="3563888" y="1347614"/>
            <a:ext cx="0" cy="2194875"/>
          </a:xfrm>
          <a:prstGeom prst="line">
            <a:avLst/>
          </a:prstGeom>
          <a:ln>
            <a:solidFill>
              <a:srgbClr val="112F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29"/>
    </mc:Choice>
    <mc:Fallback>
      <p:transition spd="slow" advTm="4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3 0.04136 L 2.77778E-6 -2.46914E-7 " pathEditMode="relative" rAng="0" ptsTypes="AA">
                                      <p:cBhvr>
                                        <p:cTn id="21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3 0.04105 L 2.77778E-6 -4.5679E-6 " pathEditMode="relative" rAng="0" ptsTypes="AA">
                                      <p:cBhvr>
                                        <p:cTn id="29" dur="7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3 0.04105 L 2.77778E-6 -2.96296E-6 " pathEditMode="relative" rAng="0" ptsTypes="AA">
                                      <p:cBhvr>
                                        <p:cTn id="37" dur="7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3 0.04136 L 2.77778E-6 -3.58025E-6 " pathEditMode="relative" rAng="0" ptsTypes="AA">
                                      <p:cBhvr>
                                        <p:cTn id="45" dur="7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58" y="-2068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7" grpId="0"/>
      <p:bldP spid="20" grpId="0"/>
      <p:bldP spid="23" grpId="0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851670"/>
            <a:ext cx="3228536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2164797"/>
            <a:ext cx="1677383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02392" y="1851670"/>
            <a:ext cx="305972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139952" y="2067694"/>
            <a:ext cx="2677160" cy="68389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4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区块链</a:t>
            </a:r>
            <a:r>
              <a:rPr lang="zh-CN" altLang="en-US" sz="4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endParaRPr lang="zh-CN" altLang="en-US" sz="4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9"/>
    </mc:Choice>
    <mc:Fallback>
      <p:transition spd="slow" advTm="15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文本框 70"/>
          <p:cNvSpPr txBox="1"/>
          <p:nvPr/>
        </p:nvSpPr>
        <p:spPr>
          <a:xfrm>
            <a:off x="251520" y="195486"/>
            <a:ext cx="2216337" cy="36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区块链</a:t>
            </a:r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介绍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 b="1"/>
          </a:p>
        </p:txBody>
      </p:sp>
      <p:sp>
        <p:nvSpPr>
          <p:cNvPr id="73" name="矩形 72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 b="1"/>
          </a:p>
        </p:txBody>
      </p:sp>
      <p:grpSp>
        <p:nvGrpSpPr>
          <p:cNvPr id="74" name="组合 73"/>
          <p:cNvGrpSpPr/>
          <p:nvPr>
            <p:custDataLst>
              <p:tags r:id="rId1"/>
            </p:custDataLst>
          </p:nvPr>
        </p:nvGrpSpPr>
        <p:grpSpPr>
          <a:xfrm>
            <a:off x="579538" y="668660"/>
            <a:ext cx="3562578" cy="1199019"/>
            <a:chOff x="544923" y="2418093"/>
            <a:chExt cx="4750103" cy="1598692"/>
          </a:xfrm>
        </p:grpSpPr>
        <p:sp>
          <p:nvSpPr>
            <p:cNvPr id="75" name="矩形 74"/>
            <p:cNvSpPr/>
            <p:nvPr>
              <p:custDataLst>
                <p:tags r:id="rId2"/>
              </p:custDataLst>
            </p:nvPr>
          </p:nvSpPr>
          <p:spPr>
            <a:xfrm>
              <a:off x="544923" y="2787425"/>
              <a:ext cx="4750103" cy="12293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区块链网络中的第一个区块，也被称为创世块。它在区块链网络创建之初被添加到区块链中，标志着一个新的区块链的诞生。该区块的交易无</a:t>
              </a:r>
              <a:r>
                <a:rPr lang="zh-CN" altLang="en-US" sz="12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发起者。</a:t>
              </a:r>
              <a:endPara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文本框 26"/>
            <p:cNvSpPr txBox="1"/>
            <p:nvPr>
              <p:custDataLst>
                <p:tags r:id="rId3"/>
              </p:custDataLst>
            </p:nvPr>
          </p:nvSpPr>
          <p:spPr>
            <a:xfrm>
              <a:off x="544923" y="2418093"/>
              <a:ext cx="1192106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solidFill>
                    <a:srgbClr val="112F7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创世区块</a:t>
              </a:r>
              <a:endParaRPr lang="zh-CN" altLang="en-US" sz="14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77" name="组合 76"/>
          <p:cNvGrpSpPr/>
          <p:nvPr>
            <p:custDataLst>
              <p:tags r:id="rId4"/>
            </p:custDataLst>
          </p:nvPr>
        </p:nvGrpSpPr>
        <p:grpSpPr>
          <a:xfrm>
            <a:off x="579538" y="1829584"/>
            <a:ext cx="3562578" cy="1199019"/>
            <a:chOff x="544923" y="2418093"/>
            <a:chExt cx="4750103" cy="1598692"/>
          </a:xfrm>
        </p:grpSpPr>
        <p:sp>
          <p:nvSpPr>
            <p:cNvPr id="78" name="矩形 77"/>
            <p:cNvSpPr/>
            <p:nvPr>
              <p:custDataLst>
                <p:tags r:id="rId5"/>
              </p:custDataLst>
            </p:nvPr>
          </p:nvSpPr>
          <p:spPr>
            <a:xfrm>
              <a:off x="544923" y="2787425"/>
              <a:ext cx="4750103" cy="12293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由交易发起方指向交易接收方的交易记录，需要交易发起方的未消费交易输出UTXO(Uspend Transaction Output)大于</a:t>
              </a:r>
              <a:r>
                <a:rPr lang="zh-CN" altLang="en-US" sz="12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此次交易金额。</a:t>
              </a:r>
              <a:endParaRPr lang="zh-CN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79" name="文本框 30"/>
            <p:cNvSpPr txBox="1"/>
            <p:nvPr>
              <p:custDataLst>
                <p:tags r:id="rId6"/>
              </p:custDataLst>
            </p:nvPr>
          </p:nvSpPr>
          <p:spPr>
            <a:xfrm>
              <a:off x="544923" y="2418093"/>
              <a:ext cx="717973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solidFill>
                    <a:srgbClr val="112F7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交易</a:t>
              </a:r>
              <a:endParaRPr lang="zh-CN" altLang="en-US" sz="14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0" name="组合 79"/>
          <p:cNvGrpSpPr/>
          <p:nvPr>
            <p:custDataLst>
              <p:tags r:id="rId7"/>
            </p:custDataLst>
          </p:nvPr>
        </p:nvGrpSpPr>
        <p:grpSpPr>
          <a:xfrm>
            <a:off x="611288" y="3117549"/>
            <a:ext cx="3562578" cy="1754644"/>
            <a:chOff x="541536" y="2573880"/>
            <a:chExt cx="4750103" cy="2339526"/>
          </a:xfrm>
        </p:grpSpPr>
        <p:sp>
          <p:nvSpPr>
            <p:cNvPr id="81" name="矩形 80"/>
            <p:cNvSpPr/>
            <p:nvPr>
              <p:custDataLst>
                <p:tags r:id="rId8"/>
              </p:custDataLst>
            </p:nvPr>
          </p:nvSpPr>
          <p:spPr>
            <a:xfrm>
              <a:off x="541536" y="2944905"/>
              <a:ext cx="4750103" cy="19685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每个节点都可作为矿工，通过计算得到一个满足条件的数，即为挖矿成功。该矿工则可验证交易的有效性，打包发布到挖到的新区快，并广播新区快以及自己的工作量证明。该矿工挖矿成功可得到一定量的数字货币</a:t>
              </a:r>
              <a:r>
                <a:rPr lang="zh-CN" altLang="en-US" sz="12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作为奖励。</a:t>
              </a:r>
              <a:endPara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541536" y="2573880"/>
              <a:ext cx="717973" cy="408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>
                  <a:solidFill>
                    <a:srgbClr val="112F7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挖矿</a:t>
              </a:r>
              <a:endParaRPr lang="zh-CN" altLang="en-US" sz="14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6" name="Freeform 12"/>
          <p:cNvSpPr/>
          <p:nvPr/>
        </p:nvSpPr>
        <p:spPr bwMode="auto">
          <a:xfrm>
            <a:off x="6138828" y="2702269"/>
            <a:ext cx="264779" cy="264778"/>
          </a:xfrm>
          <a:custGeom>
            <a:avLst/>
            <a:gdLst>
              <a:gd name="T0" fmla="*/ 0 w 47"/>
              <a:gd name="T1" fmla="*/ 0 h 47"/>
              <a:gd name="T2" fmla="*/ 0 w 47"/>
              <a:gd name="T3" fmla="*/ 47 h 47"/>
              <a:gd name="T4" fmla="*/ 47 w 47"/>
              <a:gd name="T5" fmla="*/ 47 h 47"/>
              <a:gd name="T6" fmla="*/ 0 w 47"/>
              <a:gd name="T7" fmla="*/ 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7" h="47">
                <a:moveTo>
                  <a:pt x="0" y="0"/>
                </a:moveTo>
                <a:cubicBezTo>
                  <a:pt x="0" y="47"/>
                  <a:pt x="0" y="47"/>
                  <a:pt x="0" y="47"/>
                </a:cubicBezTo>
                <a:cubicBezTo>
                  <a:pt x="47" y="47"/>
                  <a:pt x="47" y="47"/>
                  <a:pt x="47" y="47"/>
                </a:cubicBezTo>
                <a:cubicBezTo>
                  <a:pt x="47" y="21"/>
                  <a:pt x="26" y="0"/>
                  <a:pt x="0" y="0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7" name="Freeform 10"/>
          <p:cNvSpPr/>
          <p:nvPr/>
        </p:nvSpPr>
        <p:spPr bwMode="auto">
          <a:xfrm>
            <a:off x="6605090" y="1882433"/>
            <a:ext cx="232276" cy="106619"/>
          </a:xfrm>
          <a:custGeom>
            <a:avLst/>
            <a:gdLst>
              <a:gd name="T0" fmla="*/ 43 w 50"/>
              <a:gd name="T1" fmla="*/ 22 h 23"/>
              <a:gd name="T2" fmla="*/ 50 w 50"/>
              <a:gd name="T3" fmla="*/ 0 h 23"/>
              <a:gd name="T4" fmla="*/ 15 w 50"/>
              <a:gd name="T5" fmla="*/ 0 h 23"/>
              <a:gd name="T6" fmla="*/ 20 w 50"/>
              <a:gd name="T7" fmla="*/ 21 h 23"/>
              <a:gd name="T8" fmla="*/ 0 w 50"/>
              <a:gd name="T9" fmla="*/ 11 h 23"/>
              <a:gd name="T10" fmla="*/ 1 w 50"/>
              <a:gd name="T11" fmla="*/ 14 h 23"/>
              <a:gd name="T12" fmla="*/ 19 w 50"/>
              <a:gd name="T13" fmla="*/ 23 h 23"/>
              <a:gd name="T14" fmla="*/ 20 w 50"/>
              <a:gd name="T15" fmla="*/ 22 h 23"/>
              <a:gd name="T16" fmla="*/ 43 w 50"/>
              <a:gd name="T17" fmla="*/ 22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" h="23">
                <a:moveTo>
                  <a:pt x="43" y="22"/>
                </a:moveTo>
                <a:cubicBezTo>
                  <a:pt x="50" y="0"/>
                  <a:pt x="50" y="0"/>
                  <a:pt x="50" y="0"/>
                </a:cubicBezTo>
                <a:cubicBezTo>
                  <a:pt x="15" y="0"/>
                  <a:pt x="15" y="0"/>
                  <a:pt x="15" y="0"/>
                </a:cubicBezTo>
                <a:cubicBezTo>
                  <a:pt x="20" y="21"/>
                  <a:pt x="20" y="21"/>
                  <a:pt x="20" y="21"/>
                </a:cubicBezTo>
                <a:cubicBezTo>
                  <a:pt x="17" y="17"/>
                  <a:pt x="8" y="8"/>
                  <a:pt x="0" y="11"/>
                </a:cubicBezTo>
                <a:cubicBezTo>
                  <a:pt x="1" y="14"/>
                  <a:pt x="1" y="14"/>
                  <a:pt x="1" y="14"/>
                </a:cubicBezTo>
                <a:cubicBezTo>
                  <a:pt x="8" y="11"/>
                  <a:pt x="16" y="20"/>
                  <a:pt x="19" y="23"/>
                </a:cubicBezTo>
                <a:cubicBezTo>
                  <a:pt x="20" y="22"/>
                  <a:pt x="20" y="22"/>
                  <a:pt x="20" y="22"/>
                </a:cubicBezTo>
                <a:lnTo>
                  <a:pt x="43" y="2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" name="图片 1" descr="OIP-C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11955" y="339725"/>
            <a:ext cx="2247900" cy="1714500"/>
          </a:xfrm>
          <a:prstGeom prst="rect">
            <a:avLst/>
          </a:prstGeom>
        </p:spPr>
      </p:pic>
      <p:pic>
        <p:nvPicPr>
          <p:cNvPr id="3" name="图片 2" descr="OIP-C (1)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88125" y="339725"/>
            <a:ext cx="2247900" cy="1714500"/>
          </a:xfrm>
          <a:prstGeom prst="rect">
            <a:avLst/>
          </a:prstGeom>
        </p:spPr>
      </p:pic>
      <p:pic>
        <p:nvPicPr>
          <p:cNvPr id="4" name="图片 3" descr="下载 (1)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500245" y="2211705"/>
            <a:ext cx="4172585" cy="24333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101"/>
    </mc:Choice>
    <mc:Fallback>
      <p:transition spd="slow" advTm="411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2" grpId="0" animBg="1"/>
      <p:bldP spid="7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251520" y="195486"/>
            <a:ext cx="2216337" cy="36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区块链介绍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2" name="矩形 31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3" name="椭圆 32"/>
          <p:cNvSpPr/>
          <p:nvPr/>
        </p:nvSpPr>
        <p:spPr>
          <a:xfrm>
            <a:off x="899787" y="699616"/>
            <a:ext cx="1830380" cy="1830380"/>
          </a:xfrm>
          <a:prstGeom prst="ellipse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36" name="椭圆 35"/>
          <p:cNvSpPr/>
          <p:nvPr>
            <p:custDataLst>
              <p:tags r:id="rId1"/>
            </p:custDataLst>
          </p:nvPr>
        </p:nvSpPr>
        <p:spPr>
          <a:xfrm>
            <a:off x="2699385" y="259080"/>
            <a:ext cx="1022350" cy="1016635"/>
          </a:xfrm>
          <a:prstGeom prst="ellipse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5" name="文本框 44"/>
          <p:cNvSpPr txBox="1"/>
          <p:nvPr/>
        </p:nvSpPr>
        <p:spPr>
          <a:xfrm>
            <a:off x="1237803" y="1275733"/>
            <a:ext cx="1230210" cy="72453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da-DK" sz="206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区块链的去</a:t>
            </a:r>
            <a:r>
              <a:rPr lang="zh-CN" altLang="da-DK" sz="206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中心化</a:t>
            </a:r>
            <a:endParaRPr lang="zh-CN" altLang="da-DK" sz="206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2"/>
            </p:custDataLst>
          </p:nvPr>
        </p:nvSpPr>
        <p:spPr>
          <a:xfrm>
            <a:off x="3636010" y="915670"/>
            <a:ext cx="5299710" cy="14503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如果区块链</a:t>
            </a:r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是一个账本，</a:t>
            </a:r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那这个账本的保管者可以偷偷地做交易记录，</a:t>
            </a:r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加入保管者把账本弄丢了，那么区块链的所有交易记录就丢了。</a:t>
            </a:r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2707005" y="579755"/>
            <a:ext cx="944880" cy="6623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da-DK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中心化</a:t>
            </a:r>
            <a:endParaRPr lang="zh-CN" altLang="en-US"/>
          </a:p>
        </p:txBody>
      </p:sp>
      <p:sp>
        <p:nvSpPr>
          <p:cNvPr id="8" name="椭圆 7"/>
          <p:cNvSpPr/>
          <p:nvPr>
            <p:custDataLst>
              <p:tags r:id="rId4"/>
            </p:custDataLst>
          </p:nvPr>
        </p:nvSpPr>
        <p:spPr>
          <a:xfrm>
            <a:off x="2627630" y="2427605"/>
            <a:ext cx="1022350" cy="1016635"/>
          </a:xfrm>
          <a:prstGeom prst="ellipse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975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2531110" y="2765425"/>
            <a:ext cx="1210310" cy="6623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da-DK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去中心化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3651885" y="2860040"/>
            <a:ext cx="5299710" cy="145034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使每个节点都存一份</a:t>
            </a:r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该账本，</a:t>
            </a:r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那么任何一个人只能修改自己的</a:t>
            </a:r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账本，</a:t>
            </a:r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不用担心自己的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UTXO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被窃用及转移，</a:t>
            </a:r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交易记录也不易丢</a:t>
            </a:r>
            <a:r>
              <a:rPr lang="zh-CN" altLang="da-DK" sz="20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失。</a:t>
            </a:r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/>
            <a:endParaRPr lang="zh-CN" altLang="da-DK" sz="20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animBg="1"/>
      <p:bldP spid="32" grpId="0" animBg="1"/>
      <p:bldP spid="33" grpId="0" bldLvl="0" animBg="1"/>
      <p:bldP spid="36" grpId="0" bldLvl="0" animBg="1"/>
      <p:bldP spid="45" grpId="0" bldLvl="0" animBg="1"/>
      <p:bldP spid="50" grpId="0"/>
      <p:bldP spid="8" grpId="0" bldLvl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851670"/>
            <a:ext cx="3228536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352697" y="2164797"/>
            <a:ext cx="1677382" cy="53091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3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  <a:endParaRPr lang="zh-CN" altLang="en-US" sz="3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02392" y="1851670"/>
            <a:ext cx="305972" cy="1188000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4139952" y="2067694"/>
            <a:ext cx="2169160" cy="683895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r>
              <a:rPr lang="zh-CN" altLang="en-US" sz="4000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搭建代码</a:t>
            </a:r>
            <a:endParaRPr lang="zh-CN" altLang="en-US" sz="4000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95486"/>
            <a:ext cx="2216337" cy="36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搭建代码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矩形 3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71" name="任意多边形 17"/>
          <p:cNvSpPr/>
          <p:nvPr>
            <p:custDataLst>
              <p:tags r:id="rId1"/>
            </p:custDataLst>
          </p:nvPr>
        </p:nvSpPr>
        <p:spPr>
          <a:xfrm>
            <a:off x="2164546" y="1607085"/>
            <a:ext cx="1780910" cy="0"/>
          </a:xfrm>
          <a:custGeom>
            <a:avLst/>
            <a:gdLst>
              <a:gd name="connsiteX0" fmla="*/ 2423160 w 2423160"/>
              <a:gd name="connsiteY0" fmla="*/ 0 h 0"/>
              <a:gd name="connsiteX1" fmla="*/ 0 w 242316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423160">
                <a:moveTo>
                  <a:pt x="2423160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rgbClr val="112F70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72" name="任意多边形 18"/>
          <p:cNvSpPr/>
          <p:nvPr>
            <p:custDataLst>
              <p:tags r:id="rId2"/>
            </p:custDataLst>
          </p:nvPr>
        </p:nvSpPr>
        <p:spPr>
          <a:xfrm>
            <a:off x="2198148" y="2522741"/>
            <a:ext cx="764447" cy="126008"/>
          </a:xfrm>
          <a:custGeom>
            <a:avLst/>
            <a:gdLst>
              <a:gd name="connsiteX0" fmla="*/ 1040130 w 1040130"/>
              <a:gd name="connsiteY0" fmla="*/ 0 h 171450"/>
              <a:gd name="connsiteX1" fmla="*/ 1040130 w 1040130"/>
              <a:gd name="connsiteY1" fmla="*/ 171450 h 171450"/>
              <a:gd name="connsiteX2" fmla="*/ 0 w 1040130"/>
              <a:gd name="connsiteY2" fmla="*/ 171450 h 171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40130" h="171450">
                <a:moveTo>
                  <a:pt x="1040130" y="0"/>
                </a:moveTo>
                <a:lnTo>
                  <a:pt x="1040130" y="171450"/>
                </a:lnTo>
                <a:lnTo>
                  <a:pt x="0" y="171450"/>
                </a:lnTo>
              </a:path>
            </a:pathLst>
          </a:custGeom>
          <a:noFill/>
          <a:ln w="12700">
            <a:solidFill>
              <a:srgbClr val="112F70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73" name="任意多边形 19"/>
          <p:cNvSpPr/>
          <p:nvPr>
            <p:custDataLst>
              <p:tags r:id="rId3"/>
            </p:custDataLst>
          </p:nvPr>
        </p:nvSpPr>
        <p:spPr>
          <a:xfrm>
            <a:off x="2483502" y="4191323"/>
            <a:ext cx="537633" cy="0"/>
          </a:xfrm>
          <a:custGeom>
            <a:avLst/>
            <a:gdLst>
              <a:gd name="connsiteX0" fmla="*/ 731520 w 731520"/>
              <a:gd name="connsiteY0" fmla="*/ 0 h 0"/>
              <a:gd name="connsiteX1" fmla="*/ 0 w 73152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31520">
                <a:moveTo>
                  <a:pt x="731520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rgbClr val="112F70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74" name="任意多边形 20"/>
          <p:cNvSpPr/>
          <p:nvPr>
            <p:custDataLst>
              <p:tags r:id="rId4"/>
            </p:custDataLst>
          </p:nvPr>
        </p:nvSpPr>
        <p:spPr>
          <a:xfrm>
            <a:off x="5071126" y="4564068"/>
            <a:ext cx="1629701" cy="0"/>
          </a:xfrm>
          <a:custGeom>
            <a:avLst/>
            <a:gdLst>
              <a:gd name="connsiteX0" fmla="*/ 0 w 2217420"/>
              <a:gd name="connsiteY0" fmla="*/ 0 h 0"/>
              <a:gd name="connsiteX1" fmla="*/ 2217420 w 221742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17420">
                <a:moveTo>
                  <a:pt x="0" y="0"/>
                </a:moveTo>
                <a:lnTo>
                  <a:pt x="2217420" y="0"/>
                </a:lnTo>
              </a:path>
            </a:pathLst>
          </a:custGeom>
          <a:noFill/>
          <a:ln w="12700">
            <a:solidFill>
              <a:srgbClr val="112F70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75" name="任意多边形 21"/>
          <p:cNvSpPr/>
          <p:nvPr>
            <p:custDataLst>
              <p:tags r:id="rId5"/>
            </p:custDataLst>
          </p:nvPr>
        </p:nvSpPr>
        <p:spPr>
          <a:xfrm>
            <a:off x="5860776" y="3614810"/>
            <a:ext cx="957659" cy="184811"/>
          </a:xfrm>
          <a:custGeom>
            <a:avLst/>
            <a:gdLst>
              <a:gd name="connsiteX0" fmla="*/ 0 w 1303020"/>
              <a:gd name="connsiteY0" fmla="*/ 251460 h 251460"/>
              <a:gd name="connsiteX1" fmla="*/ 0 w 1303020"/>
              <a:gd name="connsiteY1" fmla="*/ 0 h 251460"/>
              <a:gd name="connsiteX2" fmla="*/ 1303020 w 1303020"/>
              <a:gd name="connsiteY2" fmla="*/ 0 h 25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03020" h="251460">
                <a:moveTo>
                  <a:pt x="0" y="251460"/>
                </a:moveTo>
                <a:lnTo>
                  <a:pt x="0" y="0"/>
                </a:lnTo>
                <a:lnTo>
                  <a:pt x="1303020" y="0"/>
                </a:lnTo>
              </a:path>
            </a:pathLst>
          </a:custGeom>
          <a:noFill/>
          <a:ln w="12700">
            <a:solidFill>
              <a:srgbClr val="112F70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76" name="任意多边形 22"/>
          <p:cNvSpPr/>
          <p:nvPr>
            <p:custDataLst>
              <p:tags r:id="rId6"/>
            </p:custDataLst>
          </p:nvPr>
        </p:nvSpPr>
        <p:spPr>
          <a:xfrm>
            <a:off x="5793571" y="2186721"/>
            <a:ext cx="1058466" cy="0"/>
          </a:xfrm>
          <a:custGeom>
            <a:avLst/>
            <a:gdLst>
              <a:gd name="connsiteX0" fmla="*/ 0 w 1440180"/>
              <a:gd name="connsiteY0" fmla="*/ 0 h 0"/>
              <a:gd name="connsiteX1" fmla="*/ 1440180 w 144018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440180">
                <a:moveTo>
                  <a:pt x="0" y="0"/>
                </a:moveTo>
                <a:lnTo>
                  <a:pt x="1440180" y="0"/>
                </a:lnTo>
              </a:path>
            </a:pathLst>
          </a:custGeom>
          <a:noFill/>
          <a:ln w="12700">
            <a:solidFill>
              <a:srgbClr val="112F70"/>
            </a:solidFill>
            <a:prstDash val="dash"/>
            <a:headEnd type="oval" w="med" len="med"/>
            <a:tailEnd type="oval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grpSp>
        <p:nvGrpSpPr>
          <p:cNvPr id="77" name="组合 76"/>
          <p:cNvGrpSpPr/>
          <p:nvPr>
            <p:custDataLst>
              <p:tags r:id="rId7"/>
            </p:custDataLst>
          </p:nvPr>
        </p:nvGrpSpPr>
        <p:grpSpPr>
          <a:xfrm>
            <a:off x="4441182" y="4108769"/>
            <a:ext cx="779382" cy="602037"/>
            <a:chOff x="6016285" y="5216439"/>
            <a:chExt cx="1060450" cy="819150"/>
          </a:xfrm>
        </p:grpSpPr>
        <p:sp>
          <p:nvSpPr>
            <p:cNvPr id="78" name="Freeform 6"/>
            <p:cNvSpPr/>
            <p:nvPr>
              <p:custDataLst>
                <p:tags r:id="rId8"/>
              </p:custDataLst>
            </p:nvPr>
          </p:nvSpPr>
          <p:spPr bwMode="auto">
            <a:xfrm rot="20700000">
              <a:off x="6016285" y="5216439"/>
              <a:ext cx="1060450" cy="819150"/>
            </a:xfrm>
            <a:custGeom>
              <a:avLst/>
              <a:gdLst>
                <a:gd name="T0" fmla="*/ 24 w 392"/>
                <a:gd name="T1" fmla="*/ 38 h 303"/>
                <a:gd name="T2" fmla="*/ 1 w 392"/>
                <a:gd name="T3" fmla="*/ 274 h 303"/>
                <a:gd name="T4" fmla="*/ 18 w 392"/>
                <a:gd name="T5" fmla="*/ 290 h 303"/>
                <a:gd name="T6" fmla="*/ 378 w 392"/>
                <a:gd name="T7" fmla="*/ 253 h 303"/>
                <a:gd name="T8" fmla="*/ 387 w 392"/>
                <a:gd name="T9" fmla="*/ 235 h 303"/>
                <a:gd name="T10" fmla="*/ 305 w 392"/>
                <a:gd name="T11" fmla="*/ 8 h 303"/>
                <a:gd name="T12" fmla="*/ 292 w 392"/>
                <a:gd name="T13" fmla="*/ 2 h 303"/>
                <a:gd name="T14" fmla="*/ 41 w 392"/>
                <a:gd name="T15" fmla="*/ 25 h 303"/>
                <a:gd name="T16" fmla="*/ 24 w 392"/>
                <a:gd name="T17" fmla="*/ 38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2" h="303">
                  <a:moveTo>
                    <a:pt x="24" y="38"/>
                  </a:moveTo>
                  <a:cubicBezTo>
                    <a:pt x="1" y="274"/>
                    <a:pt x="1" y="274"/>
                    <a:pt x="1" y="274"/>
                  </a:cubicBezTo>
                  <a:cubicBezTo>
                    <a:pt x="0" y="289"/>
                    <a:pt x="8" y="289"/>
                    <a:pt x="18" y="290"/>
                  </a:cubicBezTo>
                  <a:cubicBezTo>
                    <a:pt x="86" y="296"/>
                    <a:pt x="227" y="303"/>
                    <a:pt x="378" y="253"/>
                  </a:cubicBezTo>
                  <a:cubicBezTo>
                    <a:pt x="392" y="248"/>
                    <a:pt x="387" y="235"/>
                    <a:pt x="387" y="235"/>
                  </a:cubicBezTo>
                  <a:cubicBezTo>
                    <a:pt x="305" y="8"/>
                    <a:pt x="305" y="8"/>
                    <a:pt x="305" y="8"/>
                  </a:cubicBezTo>
                  <a:cubicBezTo>
                    <a:pt x="304" y="4"/>
                    <a:pt x="301" y="0"/>
                    <a:pt x="292" y="2"/>
                  </a:cubicBezTo>
                  <a:cubicBezTo>
                    <a:pt x="195" y="28"/>
                    <a:pt x="97" y="28"/>
                    <a:pt x="41" y="25"/>
                  </a:cubicBezTo>
                  <a:cubicBezTo>
                    <a:pt x="27" y="24"/>
                    <a:pt x="25" y="28"/>
                    <a:pt x="24" y="38"/>
                  </a:cubicBez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79" name="矩形 78"/>
            <p:cNvSpPr/>
            <p:nvPr>
              <p:custDataLst>
                <p:tags r:id="rId9"/>
              </p:custDataLst>
            </p:nvPr>
          </p:nvSpPr>
          <p:spPr>
            <a:xfrm>
              <a:off x="6051460" y="5430693"/>
              <a:ext cx="890516" cy="5565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60" dirty="0">
                  <a:solidFill>
                    <a:srgbClr val="F2F2F2"/>
                  </a:solidFill>
                  <a:latin typeface="Kartika" panose="02020503030404060203" pitchFamily="18" charset="0"/>
                  <a:ea typeface="微软雅黑" panose="020B0503020204020204" pitchFamily="34" charset="-122"/>
                  <a:cs typeface="Kartika" panose="02020503030404060203" pitchFamily="18" charset="0"/>
                </a:rPr>
                <a:t>01</a:t>
              </a:r>
              <a:endParaRPr lang="zh-CN" altLang="en-US" sz="2060" dirty="0">
                <a:solidFill>
                  <a:srgbClr val="F2F2F2"/>
                </a:solidFill>
                <a:latin typeface="Kartika" panose="02020503030404060203" pitchFamily="18" charset="0"/>
                <a:ea typeface="微软雅黑" panose="020B0503020204020204" pitchFamily="34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80" name="组合 79"/>
          <p:cNvGrpSpPr/>
          <p:nvPr>
            <p:custDataLst>
              <p:tags r:id="rId10"/>
            </p:custDataLst>
          </p:nvPr>
        </p:nvGrpSpPr>
        <p:grpSpPr>
          <a:xfrm>
            <a:off x="5121850" y="3575032"/>
            <a:ext cx="796883" cy="743212"/>
            <a:chOff x="6942422" y="4490220"/>
            <a:chExt cx="1084263" cy="1011237"/>
          </a:xfrm>
        </p:grpSpPr>
        <p:sp>
          <p:nvSpPr>
            <p:cNvPr id="81" name="Freeform 7"/>
            <p:cNvSpPr/>
            <p:nvPr>
              <p:custDataLst>
                <p:tags r:id="rId11"/>
              </p:custDataLst>
            </p:nvPr>
          </p:nvSpPr>
          <p:spPr bwMode="auto">
            <a:xfrm rot="20700000">
              <a:off x="6942422" y="4490220"/>
              <a:ext cx="1084263" cy="1011237"/>
            </a:xfrm>
            <a:custGeom>
              <a:avLst/>
              <a:gdLst>
                <a:gd name="T0" fmla="*/ 387 w 401"/>
                <a:gd name="T1" fmla="*/ 147 h 374"/>
                <a:gd name="T2" fmla="*/ 206 w 401"/>
                <a:gd name="T3" fmla="*/ 8 h 374"/>
                <a:gd name="T4" fmla="*/ 184 w 401"/>
                <a:gd name="T5" fmla="*/ 10 h 374"/>
                <a:gd name="T6" fmla="*/ 14 w 401"/>
                <a:gd name="T7" fmla="*/ 132 h 374"/>
                <a:gd name="T8" fmla="*/ 5 w 401"/>
                <a:gd name="T9" fmla="*/ 157 h 374"/>
                <a:gd name="T10" fmla="*/ 107 w 401"/>
                <a:gd name="T11" fmla="*/ 364 h 374"/>
                <a:gd name="T12" fmla="*/ 134 w 401"/>
                <a:gd name="T13" fmla="*/ 369 h 374"/>
                <a:gd name="T14" fmla="*/ 368 w 401"/>
                <a:gd name="T15" fmla="*/ 202 h 374"/>
                <a:gd name="T16" fmla="*/ 391 w 401"/>
                <a:gd name="T17" fmla="*/ 178 h 374"/>
                <a:gd name="T18" fmla="*/ 387 w 401"/>
                <a:gd name="T19" fmla="*/ 147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1" h="374">
                  <a:moveTo>
                    <a:pt x="387" y="147"/>
                  </a:moveTo>
                  <a:cubicBezTo>
                    <a:pt x="206" y="8"/>
                    <a:pt x="206" y="8"/>
                    <a:pt x="206" y="8"/>
                  </a:cubicBezTo>
                  <a:cubicBezTo>
                    <a:pt x="200" y="4"/>
                    <a:pt x="193" y="0"/>
                    <a:pt x="184" y="10"/>
                  </a:cubicBezTo>
                  <a:cubicBezTo>
                    <a:pt x="130" y="66"/>
                    <a:pt x="74" y="102"/>
                    <a:pt x="14" y="132"/>
                  </a:cubicBezTo>
                  <a:cubicBezTo>
                    <a:pt x="0" y="140"/>
                    <a:pt x="0" y="145"/>
                    <a:pt x="5" y="157"/>
                  </a:cubicBezTo>
                  <a:cubicBezTo>
                    <a:pt x="107" y="364"/>
                    <a:pt x="107" y="364"/>
                    <a:pt x="107" y="364"/>
                  </a:cubicBezTo>
                  <a:cubicBezTo>
                    <a:pt x="110" y="371"/>
                    <a:pt x="120" y="374"/>
                    <a:pt x="134" y="369"/>
                  </a:cubicBezTo>
                  <a:cubicBezTo>
                    <a:pt x="224" y="330"/>
                    <a:pt x="301" y="270"/>
                    <a:pt x="368" y="202"/>
                  </a:cubicBezTo>
                  <a:cubicBezTo>
                    <a:pt x="376" y="194"/>
                    <a:pt x="383" y="186"/>
                    <a:pt x="391" y="178"/>
                  </a:cubicBezTo>
                  <a:cubicBezTo>
                    <a:pt x="401" y="166"/>
                    <a:pt x="398" y="156"/>
                    <a:pt x="387" y="147"/>
                  </a:cubicBez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82" name="矩形 81"/>
            <p:cNvSpPr/>
            <p:nvPr>
              <p:custDataLst>
                <p:tags r:id="rId12"/>
              </p:custDataLst>
            </p:nvPr>
          </p:nvSpPr>
          <p:spPr>
            <a:xfrm>
              <a:off x="7011013" y="4773007"/>
              <a:ext cx="890516" cy="5565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60" dirty="0">
                  <a:solidFill>
                    <a:srgbClr val="F2F2F2"/>
                  </a:solidFill>
                  <a:latin typeface="Kartika" panose="02020503030404060203" pitchFamily="18" charset="0"/>
                  <a:ea typeface="微软雅黑" panose="020B0503020204020204" pitchFamily="34" charset="-122"/>
                  <a:cs typeface="Kartika" panose="02020503030404060203" pitchFamily="18" charset="0"/>
                </a:rPr>
                <a:t>02</a:t>
              </a:r>
              <a:endParaRPr lang="zh-CN" altLang="en-US" sz="2060" dirty="0">
                <a:solidFill>
                  <a:srgbClr val="F2F2F2"/>
                </a:solidFill>
                <a:latin typeface="Kartika" panose="02020503030404060203" pitchFamily="18" charset="0"/>
                <a:ea typeface="微软雅黑" panose="020B0503020204020204" pitchFamily="34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83" name="组合 82"/>
          <p:cNvGrpSpPr/>
          <p:nvPr>
            <p:custDataLst>
              <p:tags r:id="rId13"/>
            </p:custDataLst>
          </p:nvPr>
        </p:nvGrpSpPr>
        <p:grpSpPr>
          <a:xfrm>
            <a:off x="5268685" y="2105736"/>
            <a:ext cx="1009230" cy="1477092"/>
            <a:chOff x="7142211" y="2491052"/>
            <a:chExt cx="1373188" cy="2009775"/>
          </a:xfrm>
        </p:grpSpPr>
        <p:sp>
          <p:nvSpPr>
            <p:cNvPr id="84" name="Freeform 5"/>
            <p:cNvSpPr/>
            <p:nvPr>
              <p:custDataLst>
                <p:tags r:id="rId14"/>
              </p:custDataLst>
            </p:nvPr>
          </p:nvSpPr>
          <p:spPr bwMode="auto">
            <a:xfrm rot="20700000">
              <a:off x="7142211" y="2491052"/>
              <a:ext cx="1373188" cy="2009775"/>
            </a:xfrm>
            <a:custGeom>
              <a:avLst/>
              <a:gdLst>
                <a:gd name="T0" fmla="*/ 400 w 508"/>
                <a:gd name="T1" fmla="*/ 472 h 743"/>
                <a:gd name="T2" fmla="*/ 489 w 508"/>
                <a:gd name="T3" fmla="*/ 491 h 743"/>
                <a:gd name="T4" fmla="*/ 503 w 508"/>
                <a:gd name="T5" fmla="*/ 477 h 743"/>
                <a:gd name="T6" fmla="*/ 430 w 508"/>
                <a:gd name="T7" fmla="*/ 246 h 743"/>
                <a:gd name="T8" fmla="*/ 359 w 508"/>
                <a:gd name="T9" fmla="*/ 23 h 743"/>
                <a:gd name="T10" fmla="*/ 330 w 508"/>
                <a:gd name="T11" fmla="*/ 19 h 743"/>
                <a:gd name="T12" fmla="*/ 174 w 508"/>
                <a:gd name="T13" fmla="*/ 190 h 743"/>
                <a:gd name="T14" fmla="*/ 13 w 508"/>
                <a:gd name="T15" fmla="*/ 365 h 743"/>
                <a:gd name="T16" fmla="*/ 16 w 508"/>
                <a:gd name="T17" fmla="*/ 387 h 743"/>
                <a:gd name="T18" fmla="*/ 125 w 508"/>
                <a:gd name="T19" fmla="*/ 411 h 743"/>
                <a:gd name="T20" fmla="*/ 55 w 508"/>
                <a:gd name="T21" fmla="*/ 607 h 743"/>
                <a:gd name="T22" fmla="*/ 62 w 508"/>
                <a:gd name="T23" fmla="*/ 630 h 743"/>
                <a:gd name="T24" fmla="*/ 266 w 508"/>
                <a:gd name="T25" fmla="*/ 734 h 743"/>
                <a:gd name="T26" fmla="*/ 294 w 508"/>
                <a:gd name="T27" fmla="*/ 726 h 743"/>
                <a:gd name="T28" fmla="*/ 382 w 508"/>
                <a:gd name="T29" fmla="*/ 483 h 743"/>
                <a:gd name="T30" fmla="*/ 385 w 508"/>
                <a:gd name="T31" fmla="*/ 469 h 743"/>
                <a:gd name="T32" fmla="*/ 400 w 508"/>
                <a:gd name="T33" fmla="*/ 472 h 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8" h="743">
                  <a:moveTo>
                    <a:pt x="400" y="472"/>
                  </a:moveTo>
                  <a:cubicBezTo>
                    <a:pt x="489" y="491"/>
                    <a:pt x="489" y="491"/>
                    <a:pt x="489" y="491"/>
                  </a:cubicBezTo>
                  <a:cubicBezTo>
                    <a:pt x="506" y="496"/>
                    <a:pt x="508" y="494"/>
                    <a:pt x="503" y="477"/>
                  </a:cubicBezTo>
                  <a:cubicBezTo>
                    <a:pt x="430" y="246"/>
                    <a:pt x="430" y="246"/>
                    <a:pt x="430" y="246"/>
                  </a:cubicBezTo>
                  <a:cubicBezTo>
                    <a:pt x="359" y="23"/>
                    <a:pt x="359" y="23"/>
                    <a:pt x="359" y="23"/>
                  </a:cubicBezTo>
                  <a:cubicBezTo>
                    <a:pt x="352" y="0"/>
                    <a:pt x="338" y="9"/>
                    <a:pt x="330" y="19"/>
                  </a:cubicBezTo>
                  <a:cubicBezTo>
                    <a:pt x="174" y="190"/>
                    <a:pt x="174" y="190"/>
                    <a:pt x="174" y="190"/>
                  </a:cubicBezTo>
                  <a:cubicBezTo>
                    <a:pt x="13" y="365"/>
                    <a:pt x="13" y="365"/>
                    <a:pt x="13" y="365"/>
                  </a:cubicBezTo>
                  <a:cubicBezTo>
                    <a:pt x="0" y="378"/>
                    <a:pt x="2" y="385"/>
                    <a:pt x="16" y="387"/>
                  </a:cubicBezTo>
                  <a:cubicBezTo>
                    <a:pt x="125" y="411"/>
                    <a:pt x="125" y="411"/>
                    <a:pt x="125" y="411"/>
                  </a:cubicBezTo>
                  <a:cubicBezTo>
                    <a:pt x="109" y="485"/>
                    <a:pt x="84" y="553"/>
                    <a:pt x="55" y="607"/>
                  </a:cubicBezTo>
                  <a:cubicBezTo>
                    <a:pt x="50" y="618"/>
                    <a:pt x="53" y="623"/>
                    <a:pt x="62" y="630"/>
                  </a:cubicBezTo>
                  <a:cubicBezTo>
                    <a:pt x="266" y="734"/>
                    <a:pt x="266" y="734"/>
                    <a:pt x="266" y="734"/>
                  </a:cubicBezTo>
                  <a:cubicBezTo>
                    <a:pt x="282" y="741"/>
                    <a:pt x="285" y="743"/>
                    <a:pt x="294" y="726"/>
                  </a:cubicBezTo>
                  <a:cubicBezTo>
                    <a:pt x="333" y="650"/>
                    <a:pt x="362" y="573"/>
                    <a:pt x="382" y="483"/>
                  </a:cubicBezTo>
                  <a:cubicBezTo>
                    <a:pt x="385" y="469"/>
                    <a:pt x="385" y="469"/>
                    <a:pt x="385" y="469"/>
                  </a:cubicBezTo>
                  <a:lnTo>
                    <a:pt x="400" y="472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85" name="矩形 84"/>
            <p:cNvSpPr/>
            <p:nvPr>
              <p:custDataLst>
                <p:tags r:id="rId15"/>
              </p:custDataLst>
            </p:nvPr>
          </p:nvSpPr>
          <p:spPr>
            <a:xfrm>
              <a:off x="7456271" y="3320767"/>
              <a:ext cx="890516" cy="5565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60" dirty="0">
                  <a:solidFill>
                    <a:srgbClr val="F2F2F2"/>
                  </a:solidFill>
                  <a:latin typeface="Kartika" panose="02020503030404060203" pitchFamily="18" charset="0"/>
                  <a:ea typeface="微软雅黑" panose="020B0503020204020204" pitchFamily="34" charset="-122"/>
                  <a:cs typeface="Kartika" panose="02020503030404060203" pitchFamily="18" charset="0"/>
                </a:rPr>
                <a:t>03</a:t>
              </a:r>
              <a:endParaRPr lang="zh-CN" altLang="en-US" sz="2060" dirty="0">
                <a:solidFill>
                  <a:srgbClr val="F2F2F2"/>
                </a:solidFill>
                <a:latin typeface="Kartika" panose="02020503030404060203" pitchFamily="18" charset="0"/>
                <a:ea typeface="微软雅黑" panose="020B0503020204020204" pitchFamily="34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86" name="组合 85"/>
          <p:cNvGrpSpPr/>
          <p:nvPr>
            <p:custDataLst>
              <p:tags r:id="rId16"/>
            </p:custDataLst>
          </p:nvPr>
        </p:nvGrpSpPr>
        <p:grpSpPr>
          <a:xfrm>
            <a:off x="3478556" y="1542995"/>
            <a:ext cx="777048" cy="604371"/>
            <a:chOff x="4706507" y="1725370"/>
            <a:chExt cx="1057275" cy="822325"/>
          </a:xfrm>
        </p:grpSpPr>
        <p:sp>
          <p:nvSpPr>
            <p:cNvPr id="87" name="Freeform 9"/>
            <p:cNvSpPr/>
            <p:nvPr>
              <p:custDataLst>
                <p:tags r:id="rId17"/>
              </p:custDataLst>
            </p:nvPr>
          </p:nvSpPr>
          <p:spPr bwMode="auto">
            <a:xfrm rot="20700000">
              <a:off x="4706507" y="1725370"/>
              <a:ext cx="1057275" cy="822325"/>
            </a:xfrm>
            <a:custGeom>
              <a:avLst/>
              <a:gdLst>
                <a:gd name="T0" fmla="*/ 373 w 391"/>
                <a:gd name="T1" fmla="*/ 260 h 304"/>
                <a:gd name="T2" fmla="*/ 390 w 391"/>
                <a:gd name="T3" fmla="*/ 24 h 304"/>
                <a:gd name="T4" fmla="*/ 373 w 391"/>
                <a:gd name="T5" fmla="*/ 8 h 304"/>
                <a:gd name="T6" fmla="*/ 14 w 391"/>
                <a:gd name="T7" fmla="*/ 53 h 304"/>
                <a:gd name="T8" fmla="*/ 6 w 391"/>
                <a:gd name="T9" fmla="*/ 71 h 304"/>
                <a:gd name="T10" fmla="*/ 92 w 391"/>
                <a:gd name="T11" fmla="*/ 297 h 304"/>
                <a:gd name="T12" fmla="*/ 105 w 391"/>
                <a:gd name="T13" fmla="*/ 302 h 304"/>
                <a:gd name="T14" fmla="*/ 357 w 391"/>
                <a:gd name="T15" fmla="*/ 273 h 304"/>
                <a:gd name="T16" fmla="*/ 373 w 391"/>
                <a:gd name="T17" fmla="*/ 26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1" h="304">
                  <a:moveTo>
                    <a:pt x="373" y="260"/>
                  </a:moveTo>
                  <a:cubicBezTo>
                    <a:pt x="390" y="24"/>
                    <a:pt x="390" y="24"/>
                    <a:pt x="390" y="24"/>
                  </a:cubicBezTo>
                  <a:cubicBezTo>
                    <a:pt x="391" y="9"/>
                    <a:pt x="384" y="9"/>
                    <a:pt x="373" y="8"/>
                  </a:cubicBezTo>
                  <a:cubicBezTo>
                    <a:pt x="305" y="3"/>
                    <a:pt x="164" y="0"/>
                    <a:pt x="14" y="53"/>
                  </a:cubicBezTo>
                  <a:cubicBezTo>
                    <a:pt x="0" y="58"/>
                    <a:pt x="6" y="71"/>
                    <a:pt x="6" y="71"/>
                  </a:cubicBezTo>
                  <a:cubicBezTo>
                    <a:pt x="92" y="297"/>
                    <a:pt x="92" y="297"/>
                    <a:pt x="92" y="297"/>
                  </a:cubicBezTo>
                  <a:cubicBezTo>
                    <a:pt x="94" y="301"/>
                    <a:pt x="97" y="304"/>
                    <a:pt x="105" y="302"/>
                  </a:cubicBezTo>
                  <a:cubicBezTo>
                    <a:pt x="203" y="274"/>
                    <a:pt x="300" y="271"/>
                    <a:pt x="357" y="273"/>
                  </a:cubicBezTo>
                  <a:cubicBezTo>
                    <a:pt x="370" y="274"/>
                    <a:pt x="372" y="270"/>
                    <a:pt x="373" y="260"/>
                  </a:cubicBez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/>
            </a:p>
          </p:txBody>
        </p:sp>
        <p:sp>
          <p:nvSpPr>
            <p:cNvPr id="88" name="矩形 87"/>
            <p:cNvSpPr/>
            <p:nvPr>
              <p:custDataLst>
                <p:tags r:id="rId18"/>
              </p:custDataLst>
            </p:nvPr>
          </p:nvSpPr>
          <p:spPr>
            <a:xfrm>
              <a:off x="4844593" y="1878759"/>
              <a:ext cx="890516" cy="5565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60" dirty="0">
                  <a:solidFill>
                    <a:srgbClr val="F2F2F2"/>
                  </a:solidFill>
                  <a:latin typeface="Kartika" panose="02020503030404060203" pitchFamily="18" charset="0"/>
                  <a:ea typeface="微软雅黑" panose="020B0503020204020204" pitchFamily="34" charset="-122"/>
                  <a:cs typeface="Kartika" panose="02020503030404060203" pitchFamily="18" charset="0"/>
                </a:rPr>
                <a:t>04</a:t>
              </a:r>
              <a:endParaRPr lang="zh-CN" altLang="en-US" sz="2060" dirty="0">
                <a:solidFill>
                  <a:srgbClr val="F2F2F2"/>
                </a:solidFill>
                <a:latin typeface="Kartika" panose="02020503030404060203" pitchFamily="18" charset="0"/>
                <a:ea typeface="微软雅黑" panose="020B0503020204020204" pitchFamily="34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89" name="组合 88"/>
          <p:cNvGrpSpPr/>
          <p:nvPr>
            <p:custDataLst>
              <p:tags r:id="rId19"/>
            </p:custDataLst>
          </p:nvPr>
        </p:nvGrpSpPr>
        <p:grpSpPr>
          <a:xfrm>
            <a:off x="2795050" y="1944309"/>
            <a:ext cx="799217" cy="746713"/>
            <a:chOff x="3776508" y="2271410"/>
            <a:chExt cx="1087438" cy="1016000"/>
          </a:xfrm>
        </p:grpSpPr>
        <p:sp>
          <p:nvSpPr>
            <p:cNvPr id="90" name="Freeform 10"/>
            <p:cNvSpPr/>
            <p:nvPr>
              <p:custDataLst>
                <p:tags r:id="rId20"/>
              </p:custDataLst>
            </p:nvPr>
          </p:nvSpPr>
          <p:spPr bwMode="auto">
            <a:xfrm rot="20700000">
              <a:off x="3776508" y="2271410"/>
              <a:ext cx="1087438" cy="1016000"/>
            </a:xfrm>
            <a:custGeom>
              <a:avLst/>
              <a:gdLst>
                <a:gd name="T0" fmla="*/ 14 w 402"/>
                <a:gd name="T1" fmla="*/ 233 h 376"/>
                <a:gd name="T2" fmla="*/ 198 w 402"/>
                <a:gd name="T3" fmla="*/ 367 h 376"/>
                <a:gd name="T4" fmla="*/ 221 w 402"/>
                <a:gd name="T5" fmla="*/ 366 h 376"/>
                <a:gd name="T6" fmla="*/ 387 w 402"/>
                <a:gd name="T7" fmla="*/ 239 h 376"/>
                <a:gd name="T8" fmla="*/ 396 w 402"/>
                <a:gd name="T9" fmla="*/ 214 h 376"/>
                <a:gd name="T10" fmla="*/ 290 w 402"/>
                <a:gd name="T11" fmla="*/ 10 h 376"/>
                <a:gd name="T12" fmla="*/ 263 w 402"/>
                <a:gd name="T13" fmla="*/ 6 h 376"/>
                <a:gd name="T14" fmla="*/ 32 w 402"/>
                <a:gd name="T15" fmla="*/ 178 h 376"/>
                <a:gd name="T16" fmla="*/ 10 w 402"/>
                <a:gd name="T17" fmla="*/ 202 h 376"/>
                <a:gd name="T18" fmla="*/ 14 w 402"/>
                <a:gd name="T19" fmla="*/ 233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02" h="376">
                  <a:moveTo>
                    <a:pt x="14" y="233"/>
                  </a:moveTo>
                  <a:cubicBezTo>
                    <a:pt x="198" y="367"/>
                    <a:pt x="198" y="367"/>
                    <a:pt x="198" y="367"/>
                  </a:cubicBezTo>
                  <a:cubicBezTo>
                    <a:pt x="204" y="372"/>
                    <a:pt x="212" y="376"/>
                    <a:pt x="221" y="366"/>
                  </a:cubicBezTo>
                  <a:cubicBezTo>
                    <a:pt x="273" y="309"/>
                    <a:pt x="329" y="271"/>
                    <a:pt x="387" y="239"/>
                  </a:cubicBezTo>
                  <a:cubicBezTo>
                    <a:pt x="401" y="232"/>
                    <a:pt x="402" y="226"/>
                    <a:pt x="396" y="214"/>
                  </a:cubicBezTo>
                  <a:cubicBezTo>
                    <a:pt x="290" y="10"/>
                    <a:pt x="290" y="10"/>
                    <a:pt x="290" y="10"/>
                  </a:cubicBezTo>
                  <a:cubicBezTo>
                    <a:pt x="286" y="3"/>
                    <a:pt x="276" y="0"/>
                    <a:pt x="263" y="6"/>
                  </a:cubicBezTo>
                  <a:cubicBezTo>
                    <a:pt x="174" y="47"/>
                    <a:pt x="98" y="108"/>
                    <a:pt x="32" y="178"/>
                  </a:cubicBezTo>
                  <a:cubicBezTo>
                    <a:pt x="25" y="186"/>
                    <a:pt x="17" y="194"/>
                    <a:pt x="10" y="202"/>
                  </a:cubicBezTo>
                  <a:cubicBezTo>
                    <a:pt x="0" y="214"/>
                    <a:pt x="3" y="225"/>
                    <a:pt x="14" y="233"/>
                  </a:cubicBez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/>
            </a:p>
          </p:txBody>
        </p:sp>
        <p:sp>
          <p:nvSpPr>
            <p:cNvPr id="91" name="矩形 90"/>
            <p:cNvSpPr/>
            <p:nvPr>
              <p:custDataLst>
                <p:tags r:id="rId21"/>
              </p:custDataLst>
            </p:nvPr>
          </p:nvSpPr>
          <p:spPr>
            <a:xfrm>
              <a:off x="3893245" y="2579028"/>
              <a:ext cx="890515" cy="5565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60" dirty="0">
                  <a:solidFill>
                    <a:srgbClr val="F2F2F2"/>
                  </a:solidFill>
                  <a:latin typeface="Kartika" panose="02020503030404060203" pitchFamily="18" charset="0"/>
                  <a:ea typeface="微软雅黑" panose="020B0503020204020204" pitchFamily="34" charset="-122"/>
                  <a:cs typeface="Kartika" panose="02020503030404060203" pitchFamily="18" charset="0"/>
                </a:rPr>
                <a:t>05</a:t>
              </a:r>
              <a:endParaRPr lang="zh-CN" altLang="en-US" sz="2060" dirty="0">
                <a:solidFill>
                  <a:srgbClr val="F2F2F2"/>
                </a:solidFill>
                <a:latin typeface="Kartika" panose="02020503030404060203" pitchFamily="18" charset="0"/>
                <a:ea typeface="微软雅黑" panose="020B0503020204020204" pitchFamily="34" charset="-122"/>
                <a:cs typeface="Kartika" panose="02020503030404060203" pitchFamily="18" charset="0"/>
              </a:endParaRPr>
            </a:p>
          </p:txBody>
        </p:sp>
      </p:grpSp>
      <p:grpSp>
        <p:nvGrpSpPr>
          <p:cNvPr id="92" name="组合 91"/>
          <p:cNvGrpSpPr/>
          <p:nvPr>
            <p:custDataLst>
              <p:tags r:id="rId22"/>
            </p:custDataLst>
          </p:nvPr>
        </p:nvGrpSpPr>
        <p:grpSpPr>
          <a:xfrm>
            <a:off x="2521816" y="2706355"/>
            <a:ext cx="1019730" cy="1481759"/>
            <a:chOff x="3404738" y="3308273"/>
            <a:chExt cx="1387475" cy="2016125"/>
          </a:xfrm>
        </p:grpSpPr>
        <p:sp>
          <p:nvSpPr>
            <p:cNvPr id="93" name="Freeform 11"/>
            <p:cNvSpPr/>
            <p:nvPr>
              <p:custDataLst>
                <p:tags r:id="rId23"/>
              </p:custDataLst>
            </p:nvPr>
          </p:nvSpPr>
          <p:spPr bwMode="auto">
            <a:xfrm rot="20700000">
              <a:off x="3404738" y="3308273"/>
              <a:ext cx="1387475" cy="2016125"/>
            </a:xfrm>
            <a:custGeom>
              <a:avLst/>
              <a:gdLst>
                <a:gd name="T0" fmla="*/ 109 w 513"/>
                <a:gd name="T1" fmla="*/ 277 h 745"/>
                <a:gd name="T2" fmla="*/ 19 w 513"/>
                <a:gd name="T3" fmla="*/ 262 h 745"/>
                <a:gd name="T4" fmla="*/ 5 w 513"/>
                <a:gd name="T5" fmla="*/ 277 h 745"/>
                <a:gd name="T6" fmla="*/ 92 w 513"/>
                <a:gd name="T7" fmla="*/ 504 h 745"/>
                <a:gd name="T8" fmla="*/ 175 w 513"/>
                <a:gd name="T9" fmla="*/ 722 h 745"/>
                <a:gd name="T10" fmla="*/ 204 w 513"/>
                <a:gd name="T11" fmla="*/ 725 h 745"/>
                <a:gd name="T12" fmla="*/ 351 w 513"/>
                <a:gd name="T13" fmla="*/ 546 h 745"/>
                <a:gd name="T14" fmla="*/ 500 w 513"/>
                <a:gd name="T15" fmla="*/ 362 h 745"/>
                <a:gd name="T16" fmla="*/ 497 w 513"/>
                <a:gd name="T17" fmla="*/ 339 h 745"/>
                <a:gd name="T18" fmla="*/ 387 w 513"/>
                <a:gd name="T19" fmla="*/ 321 h 745"/>
                <a:gd name="T20" fmla="*/ 445 w 513"/>
                <a:gd name="T21" fmla="*/ 122 h 745"/>
                <a:gd name="T22" fmla="*/ 437 w 513"/>
                <a:gd name="T23" fmla="*/ 100 h 745"/>
                <a:gd name="T24" fmla="*/ 227 w 513"/>
                <a:gd name="T25" fmla="*/ 8 h 745"/>
                <a:gd name="T26" fmla="*/ 200 w 513"/>
                <a:gd name="T27" fmla="*/ 17 h 745"/>
                <a:gd name="T28" fmla="*/ 126 w 513"/>
                <a:gd name="T29" fmla="*/ 264 h 745"/>
                <a:gd name="T30" fmla="*/ 124 w 513"/>
                <a:gd name="T31" fmla="*/ 279 h 745"/>
                <a:gd name="T32" fmla="*/ 109 w 513"/>
                <a:gd name="T33" fmla="*/ 277 h 7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13" h="745">
                  <a:moveTo>
                    <a:pt x="109" y="277"/>
                  </a:moveTo>
                  <a:cubicBezTo>
                    <a:pt x="19" y="262"/>
                    <a:pt x="19" y="262"/>
                    <a:pt x="19" y="262"/>
                  </a:cubicBezTo>
                  <a:cubicBezTo>
                    <a:pt x="1" y="259"/>
                    <a:pt x="0" y="261"/>
                    <a:pt x="5" y="277"/>
                  </a:cubicBezTo>
                  <a:cubicBezTo>
                    <a:pt x="92" y="504"/>
                    <a:pt x="92" y="504"/>
                    <a:pt x="92" y="504"/>
                  </a:cubicBezTo>
                  <a:cubicBezTo>
                    <a:pt x="175" y="722"/>
                    <a:pt x="175" y="722"/>
                    <a:pt x="175" y="722"/>
                  </a:cubicBezTo>
                  <a:cubicBezTo>
                    <a:pt x="184" y="745"/>
                    <a:pt x="197" y="735"/>
                    <a:pt x="204" y="725"/>
                  </a:cubicBezTo>
                  <a:cubicBezTo>
                    <a:pt x="351" y="546"/>
                    <a:pt x="351" y="546"/>
                    <a:pt x="351" y="546"/>
                  </a:cubicBezTo>
                  <a:cubicBezTo>
                    <a:pt x="500" y="362"/>
                    <a:pt x="500" y="362"/>
                    <a:pt x="500" y="362"/>
                  </a:cubicBezTo>
                  <a:cubicBezTo>
                    <a:pt x="513" y="347"/>
                    <a:pt x="511" y="341"/>
                    <a:pt x="497" y="339"/>
                  </a:cubicBezTo>
                  <a:cubicBezTo>
                    <a:pt x="387" y="321"/>
                    <a:pt x="387" y="321"/>
                    <a:pt x="387" y="321"/>
                  </a:cubicBezTo>
                  <a:cubicBezTo>
                    <a:pt x="398" y="247"/>
                    <a:pt x="420" y="178"/>
                    <a:pt x="445" y="122"/>
                  </a:cubicBezTo>
                  <a:cubicBezTo>
                    <a:pt x="450" y="111"/>
                    <a:pt x="447" y="106"/>
                    <a:pt x="437" y="100"/>
                  </a:cubicBezTo>
                  <a:cubicBezTo>
                    <a:pt x="227" y="8"/>
                    <a:pt x="227" y="8"/>
                    <a:pt x="227" y="8"/>
                  </a:cubicBezTo>
                  <a:cubicBezTo>
                    <a:pt x="211" y="1"/>
                    <a:pt x="208" y="0"/>
                    <a:pt x="200" y="17"/>
                  </a:cubicBezTo>
                  <a:cubicBezTo>
                    <a:pt x="165" y="95"/>
                    <a:pt x="141" y="174"/>
                    <a:pt x="126" y="264"/>
                  </a:cubicBezTo>
                  <a:cubicBezTo>
                    <a:pt x="124" y="279"/>
                    <a:pt x="124" y="279"/>
                    <a:pt x="124" y="279"/>
                  </a:cubicBezTo>
                  <a:lnTo>
                    <a:pt x="109" y="277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94" name="矩形 93"/>
            <p:cNvSpPr/>
            <p:nvPr>
              <p:custDataLst>
                <p:tags r:id="rId24"/>
              </p:custDataLst>
            </p:nvPr>
          </p:nvSpPr>
          <p:spPr>
            <a:xfrm>
              <a:off x="3604706" y="4140341"/>
              <a:ext cx="890516" cy="556529"/>
            </a:xfrm>
            <a:prstGeom prst="rect">
              <a:avLst/>
            </a:prstGeom>
            <a:effectLst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060" dirty="0">
                  <a:solidFill>
                    <a:srgbClr val="F2F2F2"/>
                  </a:solidFill>
                  <a:latin typeface="Kartika" panose="02020503030404060203" pitchFamily="18" charset="0"/>
                  <a:ea typeface="微软雅黑" panose="020B0503020204020204" pitchFamily="34" charset="-122"/>
                  <a:cs typeface="Kartika" panose="02020503030404060203" pitchFamily="18" charset="0"/>
                </a:rPr>
                <a:t>06</a:t>
              </a:r>
              <a:endParaRPr lang="zh-CN" altLang="en-US" sz="2060" dirty="0">
                <a:solidFill>
                  <a:srgbClr val="F2F2F2"/>
                </a:solidFill>
                <a:latin typeface="Kartika" panose="02020503030404060203" pitchFamily="18" charset="0"/>
                <a:ea typeface="微软雅黑" panose="020B0503020204020204" pitchFamily="34" charset="-122"/>
                <a:cs typeface="Kartika" panose="02020503030404060203" pitchFamily="18" charset="0"/>
              </a:endParaRPr>
            </a:p>
          </p:txBody>
        </p:sp>
      </p:grpSp>
      <p:sp>
        <p:nvSpPr>
          <p:cNvPr id="95" name="矩形 47"/>
          <p:cNvSpPr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179781" y="1059305"/>
            <a:ext cx="1972647" cy="1099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198" tIns="33599" rIns="67198" bIns="3359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600" dirty="0">
                <a:solidFill>
                  <a:srgbClr val="112F70"/>
                </a:solidFill>
              </a:rPr>
              <a:t>new_block</a:t>
            </a:r>
            <a:endParaRPr lang="zh-CN" altLang="en-US" sz="1600" dirty="0">
              <a:solidFill>
                <a:srgbClr val="112F70"/>
              </a:solidFill>
            </a:endParaRPr>
          </a:p>
          <a:p>
            <a:pPr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新区快列表，包含前一个区块的哈希值和该区块的工作量证明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6" name="矩形 47"/>
          <p:cNvSpPr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198209" y="2211698"/>
            <a:ext cx="1972647" cy="16408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198" tIns="33599" rIns="67198" bIns="3359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1600" dirty="0">
                <a:solidFill>
                  <a:srgbClr val="112F70"/>
                </a:solidFill>
              </a:rPr>
              <a:t>block</a:t>
            </a:r>
            <a:endParaRPr lang="en-US" altLang="zh-CN" sz="1600" dirty="0">
              <a:solidFill>
                <a:srgbClr val="112F70"/>
              </a:solidFill>
            </a:endParaRPr>
          </a:p>
          <a:p>
            <a:pPr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以字典形式，储存该区块的区块编号、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时间戳、交易记录、工作量证明、前一个区块的哈希值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7" name="矩形 47"/>
          <p:cNvSpPr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251460" y="3799840"/>
            <a:ext cx="2231390" cy="1345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198" tIns="33599" rIns="67198" bIns="3359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600" dirty="0">
                <a:solidFill>
                  <a:srgbClr val="112F70"/>
                </a:solidFill>
              </a:rPr>
              <a:t>Transaction</a:t>
            </a:r>
            <a:endParaRPr lang="zh-CN" altLang="en-US" sz="1600" dirty="0">
              <a:solidFill>
                <a:srgbClr val="112F70"/>
              </a:solidFill>
            </a:endParaRPr>
          </a:p>
          <a:p>
            <a:pPr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以字典形式，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sender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为交易发起者，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recipient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为交易接收者，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amount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为金额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8" name="矩形 47"/>
          <p:cNvSpPr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7063487" y="1891794"/>
            <a:ext cx="1972647" cy="853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198" tIns="33599" rIns="67198" bIns="3359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1600" dirty="0">
                <a:solidFill>
                  <a:srgbClr val="112F70"/>
                </a:solidFill>
              </a:rPr>
              <a:t>nodes</a:t>
            </a:r>
            <a:endParaRPr lang="en-US" altLang="zh-CN" sz="1600" dirty="0">
              <a:solidFill>
                <a:srgbClr val="112F70"/>
              </a:solidFill>
            </a:endParaRPr>
          </a:p>
          <a:p>
            <a:pPr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以集合形式储存节点信息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9" name="矩形 98"/>
          <p:cNvSpPr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7063487" y="3304917"/>
            <a:ext cx="1972647" cy="853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198" tIns="33599" rIns="67198" bIns="3359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600" dirty="0">
                <a:solidFill>
                  <a:srgbClr val="112F70"/>
                </a:solidFill>
              </a:rPr>
              <a:t>currentTransaction</a:t>
            </a:r>
            <a:endParaRPr lang="zh-CN" altLang="en-US" sz="1600" dirty="0">
              <a:solidFill>
                <a:srgbClr val="112F70"/>
              </a:solidFill>
            </a:endParaRPr>
          </a:p>
          <a:p>
            <a:pPr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以列表形式储存交易信息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0" name="矩形 47"/>
          <p:cNvSpPr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7063487" y="4227770"/>
            <a:ext cx="1972647" cy="853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7198" tIns="33599" rIns="67198" bIns="33599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600" dirty="0">
                <a:solidFill>
                  <a:srgbClr val="112F70"/>
                </a:solidFill>
              </a:rPr>
              <a:t>chain</a:t>
            </a:r>
            <a:endParaRPr lang="zh-CN" altLang="en-US" sz="1600" dirty="0">
              <a:solidFill>
                <a:srgbClr val="112F70"/>
              </a:solidFill>
            </a:endParaRPr>
          </a:p>
          <a:p>
            <a:pPr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以列表形式储存区块链各链节信息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2" name="Oval 8"/>
          <p:cNvSpPr>
            <a:spLocks noChangeArrowheads="1"/>
          </p:cNvSpPr>
          <p:nvPr>
            <p:custDataLst>
              <p:tags r:id="rId31"/>
            </p:custDataLst>
          </p:nvPr>
        </p:nvSpPr>
        <p:spPr bwMode="auto">
          <a:xfrm rot="20700000">
            <a:off x="3728085" y="2456180"/>
            <a:ext cx="1316990" cy="1316990"/>
          </a:xfrm>
          <a:prstGeom prst="ellipse">
            <a:avLst/>
          </a:prstGeom>
          <a:solidFill>
            <a:srgbClr val="112F70"/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6" name="文本框 5"/>
          <p:cNvSpPr txBox="1"/>
          <p:nvPr/>
        </p:nvSpPr>
        <p:spPr>
          <a:xfrm>
            <a:off x="3820795" y="2691765"/>
            <a:ext cx="1268095" cy="7880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>
                <a:solidFill>
                  <a:schemeClr val="bg1"/>
                </a:solidFill>
              </a:rPr>
              <a:t>Block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chain</a:t>
            </a:r>
            <a:r>
              <a:rPr lang="zh-CN" altLang="en-US" sz="2400">
                <a:solidFill>
                  <a:schemeClr val="bg1"/>
                </a:solidFill>
              </a:rPr>
              <a:t>类</a:t>
            </a:r>
            <a:endParaRPr lang="zh-CN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2" presetClass="entr" presetSubtype="8" decel="28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8" decel="28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8" decel="28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decel="28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28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7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2" decel="28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7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71" grpId="0" animBg="1"/>
      <p:bldP spid="72" grpId="0" animBg="1"/>
      <p:bldP spid="73" grpId="0" bldLvl="0" animBg="1"/>
      <p:bldP spid="74" grpId="0" animBg="1"/>
      <p:bldP spid="75" grpId="0" animBg="1"/>
      <p:bldP spid="76" grpId="0" animBg="1"/>
      <p:bldP spid="95" grpId="0"/>
      <p:bldP spid="96" grpId="0"/>
      <p:bldP spid="97" grpId="0"/>
      <p:bldP spid="98" grpId="0"/>
      <p:bldP spid="99" grpId="0"/>
      <p:bldP spid="10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95486"/>
            <a:ext cx="2216337" cy="36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搭建代码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矩形 3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grpSp>
        <p:nvGrpSpPr>
          <p:cNvPr id="5" name="组合 4"/>
          <p:cNvGrpSpPr/>
          <p:nvPr/>
        </p:nvGrpSpPr>
        <p:grpSpPr>
          <a:xfrm>
            <a:off x="611235" y="1131761"/>
            <a:ext cx="1266954" cy="1287251"/>
            <a:chOff x="1142104" y="2744325"/>
            <a:chExt cx="1723855" cy="1751472"/>
          </a:xfrm>
        </p:grpSpPr>
        <p:sp>
          <p:nvSpPr>
            <p:cNvPr id="6" name="任意多边形 17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/>
            <p:cNvSpPr/>
            <p:nvPr/>
          </p:nvSpPr>
          <p:spPr>
            <a:xfrm rot="8076271">
              <a:off x="1124776" y="2976372"/>
              <a:ext cx="1751472" cy="1287378"/>
            </a:xfrm>
            <a:custGeom>
              <a:avLst/>
              <a:gdLst>
                <a:gd name="connsiteX0" fmla="*/ 0 w 1874689"/>
                <a:gd name="connsiteY0" fmla="*/ 1377945 h 1377945"/>
                <a:gd name="connsiteX1" fmla="*/ 0 w 1874689"/>
                <a:gd name="connsiteY1" fmla="*/ 0 h 1377945"/>
                <a:gd name="connsiteX2" fmla="*/ 1874689 w 1874689"/>
                <a:gd name="connsiteY2" fmla="*/ 0 h 1377945"/>
                <a:gd name="connsiteX3" fmla="*/ 1754155 w 1874689"/>
                <a:gd name="connsiteY3" fmla="*/ 88595 h 1377945"/>
                <a:gd name="connsiteX4" fmla="*/ 87379 w 1874689"/>
                <a:gd name="connsiteY4" fmla="*/ 88595 h 1377945"/>
                <a:gd name="connsiteX5" fmla="*/ 87379 w 1874689"/>
                <a:gd name="connsiteY5" fmla="*/ 1313719 h 137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4689" h="1377945">
                  <a:moveTo>
                    <a:pt x="0" y="1377945"/>
                  </a:moveTo>
                  <a:lnTo>
                    <a:pt x="0" y="0"/>
                  </a:lnTo>
                  <a:lnTo>
                    <a:pt x="1874689" y="0"/>
                  </a:lnTo>
                  <a:lnTo>
                    <a:pt x="1754155" y="88595"/>
                  </a:lnTo>
                  <a:lnTo>
                    <a:pt x="87379" y="88595"/>
                  </a:lnTo>
                  <a:lnTo>
                    <a:pt x="87379" y="1313719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schemeClr val="tx1"/>
                </a:solidFill>
              </a:endParaRPr>
            </a:p>
          </p:txBody>
        </p:sp>
        <p:sp>
          <p:nvSpPr>
            <p:cNvPr id="7" name="五边形 18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/>
            <p:cNvSpPr/>
            <p:nvPr/>
          </p:nvSpPr>
          <p:spPr>
            <a:xfrm>
              <a:off x="1142104" y="2788645"/>
              <a:ext cx="1723855" cy="1327216"/>
            </a:xfrm>
            <a:prstGeom prst="homePlate">
              <a:avLst/>
            </a:pr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/>
            </a:p>
          </p:txBody>
        </p:sp>
        <p:sp>
          <p:nvSpPr>
            <p:cNvPr id="8" name="Freeform 48"/>
            <p:cNvSpPr>
              <a:spLocks noEditPoints="1"/>
            </p:cNvSpPr>
            <p:nvPr/>
          </p:nvSpPr>
          <p:spPr bwMode="auto">
            <a:xfrm>
              <a:off x="1538827" y="3107497"/>
              <a:ext cx="564680" cy="540511"/>
            </a:xfrm>
            <a:custGeom>
              <a:avLst/>
              <a:gdLst>
                <a:gd name="T0" fmla="*/ 419 w 628"/>
                <a:gd name="T1" fmla="*/ 232 h 600"/>
                <a:gd name="T2" fmla="*/ 411 w 628"/>
                <a:gd name="T3" fmla="*/ 249 h 600"/>
                <a:gd name="T4" fmla="*/ 408 w 628"/>
                <a:gd name="T5" fmla="*/ 261 h 600"/>
                <a:gd name="T6" fmla="*/ 409 w 628"/>
                <a:gd name="T7" fmla="*/ 283 h 600"/>
                <a:gd name="T8" fmla="*/ 417 w 628"/>
                <a:gd name="T9" fmla="*/ 304 h 600"/>
                <a:gd name="T10" fmla="*/ 424 w 628"/>
                <a:gd name="T11" fmla="*/ 315 h 600"/>
                <a:gd name="T12" fmla="*/ 441 w 628"/>
                <a:gd name="T13" fmla="*/ 330 h 600"/>
                <a:gd name="T14" fmla="*/ 453 w 628"/>
                <a:gd name="T15" fmla="*/ 335 h 600"/>
                <a:gd name="T16" fmla="*/ 478 w 628"/>
                <a:gd name="T17" fmla="*/ 200 h 600"/>
                <a:gd name="T18" fmla="*/ 449 w 628"/>
                <a:gd name="T19" fmla="*/ 206 h 600"/>
                <a:gd name="T20" fmla="*/ 433 w 628"/>
                <a:gd name="T21" fmla="*/ 216 h 600"/>
                <a:gd name="T22" fmla="*/ 425 w 628"/>
                <a:gd name="T23" fmla="*/ 224 h 600"/>
                <a:gd name="T24" fmla="*/ 384 w 628"/>
                <a:gd name="T25" fmla="*/ 70 h 600"/>
                <a:gd name="T26" fmla="*/ 314 w 628"/>
                <a:gd name="T27" fmla="*/ 140 h 600"/>
                <a:gd name="T28" fmla="*/ 379 w 628"/>
                <a:gd name="T29" fmla="*/ 283 h 600"/>
                <a:gd name="T30" fmla="*/ 379 w 628"/>
                <a:gd name="T31" fmla="*/ 254 h 600"/>
                <a:gd name="T32" fmla="*/ 359 w 628"/>
                <a:gd name="T33" fmla="*/ 154 h 600"/>
                <a:gd name="T34" fmla="*/ 250 w 628"/>
                <a:gd name="T35" fmla="*/ 270 h 600"/>
                <a:gd name="T36" fmla="*/ 314 w 628"/>
                <a:gd name="T37" fmla="*/ 396 h 600"/>
                <a:gd name="T38" fmla="*/ 282 w 628"/>
                <a:gd name="T39" fmla="*/ 400 h 600"/>
                <a:gd name="T40" fmla="*/ 267 w 628"/>
                <a:gd name="T41" fmla="*/ 382 h 600"/>
                <a:gd name="T42" fmla="*/ 257 w 628"/>
                <a:gd name="T43" fmla="*/ 374 h 600"/>
                <a:gd name="T44" fmla="*/ 214 w 628"/>
                <a:gd name="T45" fmla="*/ 356 h 600"/>
                <a:gd name="T46" fmla="*/ 195 w 628"/>
                <a:gd name="T47" fmla="*/ 354 h 600"/>
                <a:gd name="T48" fmla="*/ 0 w 628"/>
                <a:gd name="T49" fmla="*/ 600 h 600"/>
                <a:gd name="T50" fmla="*/ 83 w 628"/>
                <a:gd name="T51" fmla="*/ 454 h 600"/>
                <a:gd name="T52" fmla="*/ 216 w 628"/>
                <a:gd name="T53" fmla="*/ 454 h 600"/>
                <a:gd name="T54" fmla="*/ 301 w 628"/>
                <a:gd name="T55" fmla="*/ 600 h 600"/>
                <a:gd name="T56" fmla="*/ 282 w 628"/>
                <a:gd name="T57" fmla="*/ 400 h 600"/>
                <a:gd name="T58" fmla="*/ 433 w 628"/>
                <a:gd name="T59" fmla="*/ 354 h 600"/>
                <a:gd name="T60" fmla="*/ 413 w 628"/>
                <a:gd name="T61" fmla="*/ 356 h 600"/>
                <a:gd name="T62" fmla="*/ 361 w 628"/>
                <a:gd name="T63" fmla="*/ 382 h 600"/>
                <a:gd name="T64" fmla="*/ 353 w 628"/>
                <a:gd name="T65" fmla="*/ 391 h 600"/>
                <a:gd name="T66" fmla="*/ 389 w 628"/>
                <a:gd name="T67" fmla="*/ 600 h 600"/>
                <a:gd name="T68" fmla="*/ 410 w 628"/>
                <a:gd name="T69" fmla="*/ 600 h 600"/>
                <a:gd name="T70" fmla="*/ 564 w 628"/>
                <a:gd name="T71" fmla="*/ 454 h 600"/>
                <a:gd name="T72" fmla="*/ 628 w 628"/>
                <a:gd name="T73" fmla="*/ 460 h 600"/>
                <a:gd name="T74" fmla="*/ 151 w 628"/>
                <a:gd name="T75" fmla="*/ 340 h 600"/>
                <a:gd name="T76" fmla="*/ 186 w 628"/>
                <a:gd name="T77" fmla="*/ 330 h 600"/>
                <a:gd name="T78" fmla="*/ 196 w 628"/>
                <a:gd name="T79" fmla="*/ 323 h 600"/>
                <a:gd name="T80" fmla="*/ 216 w 628"/>
                <a:gd name="T81" fmla="*/ 295 h 600"/>
                <a:gd name="T82" fmla="*/ 219 w 628"/>
                <a:gd name="T83" fmla="*/ 281 h 600"/>
                <a:gd name="T84" fmla="*/ 219 w 628"/>
                <a:gd name="T85" fmla="*/ 258 h 600"/>
                <a:gd name="T86" fmla="*/ 214 w 628"/>
                <a:gd name="T87" fmla="*/ 241 h 600"/>
                <a:gd name="T88" fmla="*/ 208 w 628"/>
                <a:gd name="T89" fmla="*/ 231 h 600"/>
                <a:gd name="T90" fmla="*/ 195 w 628"/>
                <a:gd name="T91" fmla="*/ 217 h 600"/>
                <a:gd name="T92" fmla="*/ 186 w 628"/>
                <a:gd name="T93" fmla="*/ 210 h 600"/>
                <a:gd name="T94" fmla="*/ 151 w 628"/>
                <a:gd name="T95" fmla="*/ 200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28" h="600">
                  <a:moveTo>
                    <a:pt x="425" y="224"/>
                  </a:moveTo>
                  <a:cubicBezTo>
                    <a:pt x="423" y="226"/>
                    <a:pt x="421" y="229"/>
                    <a:pt x="420" y="231"/>
                  </a:cubicBezTo>
                  <a:cubicBezTo>
                    <a:pt x="419" y="231"/>
                    <a:pt x="419" y="232"/>
                    <a:pt x="419" y="232"/>
                  </a:cubicBezTo>
                  <a:cubicBezTo>
                    <a:pt x="418" y="234"/>
                    <a:pt x="416" y="236"/>
                    <a:pt x="415" y="239"/>
                  </a:cubicBezTo>
                  <a:cubicBezTo>
                    <a:pt x="415" y="240"/>
                    <a:pt x="414" y="240"/>
                    <a:pt x="414" y="241"/>
                  </a:cubicBezTo>
                  <a:cubicBezTo>
                    <a:pt x="413" y="244"/>
                    <a:pt x="412" y="246"/>
                    <a:pt x="411" y="249"/>
                  </a:cubicBezTo>
                  <a:cubicBezTo>
                    <a:pt x="411" y="249"/>
                    <a:pt x="411" y="250"/>
                    <a:pt x="411" y="250"/>
                  </a:cubicBezTo>
                  <a:cubicBezTo>
                    <a:pt x="410" y="253"/>
                    <a:pt x="409" y="255"/>
                    <a:pt x="409" y="258"/>
                  </a:cubicBezTo>
                  <a:cubicBezTo>
                    <a:pt x="409" y="259"/>
                    <a:pt x="409" y="260"/>
                    <a:pt x="408" y="261"/>
                  </a:cubicBezTo>
                  <a:cubicBezTo>
                    <a:pt x="408" y="264"/>
                    <a:pt x="408" y="267"/>
                    <a:pt x="408" y="270"/>
                  </a:cubicBezTo>
                  <a:cubicBezTo>
                    <a:pt x="408" y="274"/>
                    <a:pt x="408" y="278"/>
                    <a:pt x="409" y="281"/>
                  </a:cubicBezTo>
                  <a:cubicBezTo>
                    <a:pt x="409" y="282"/>
                    <a:pt x="409" y="283"/>
                    <a:pt x="409" y="283"/>
                  </a:cubicBezTo>
                  <a:cubicBezTo>
                    <a:pt x="410" y="287"/>
                    <a:pt x="411" y="290"/>
                    <a:pt x="412" y="293"/>
                  </a:cubicBezTo>
                  <a:cubicBezTo>
                    <a:pt x="412" y="294"/>
                    <a:pt x="412" y="294"/>
                    <a:pt x="412" y="295"/>
                  </a:cubicBezTo>
                  <a:cubicBezTo>
                    <a:pt x="414" y="298"/>
                    <a:pt x="415" y="301"/>
                    <a:pt x="417" y="304"/>
                  </a:cubicBezTo>
                  <a:cubicBezTo>
                    <a:pt x="417" y="305"/>
                    <a:pt x="417" y="305"/>
                    <a:pt x="418" y="306"/>
                  </a:cubicBezTo>
                  <a:cubicBezTo>
                    <a:pt x="420" y="309"/>
                    <a:pt x="422" y="312"/>
                    <a:pt x="424" y="315"/>
                  </a:cubicBezTo>
                  <a:cubicBezTo>
                    <a:pt x="424" y="315"/>
                    <a:pt x="424" y="315"/>
                    <a:pt x="424" y="315"/>
                  </a:cubicBezTo>
                  <a:cubicBezTo>
                    <a:pt x="427" y="318"/>
                    <a:pt x="429" y="320"/>
                    <a:pt x="432" y="323"/>
                  </a:cubicBezTo>
                  <a:cubicBezTo>
                    <a:pt x="432" y="323"/>
                    <a:pt x="432" y="323"/>
                    <a:pt x="432" y="323"/>
                  </a:cubicBezTo>
                  <a:cubicBezTo>
                    <a:pt x="435" y="326"/>
                    <a:pt x="438" y="328"/>
                    <a:pt x="441" y="330"/>
                  </a:cubicBezTo>
                  <a:cubicBezTo>
                    <a:pt x="442" y="330"/>
                    <a:pt x="442" y="330"/>
                    <a:pt x="442" y="330"/>
                  </a:cubicBezTo>
                  <a:cubicBezTo>
                    <a:pt x="446" y="332"/>
                    <a:pt x="449" y="334"/>
                    <a:pt x="452" y="335"/>
                  </a:cubicBezTo>
                  <a:cubicBezTo>
                    <a:pt x="453" y="335"/>
                    <a:pt x="453" y="335"/>
                    <a:pt x="453" y="335"/>
                  </a:cubicBezTo>
                  <a:cubicBezTo>
                    <a:pt x="461" y="338"/>
                    <a:pt x="469" y="340"/>
                    <a:pt x="478" y="340"/>
                  </a:cubicBezTo>
                  <a:cubicBezTo>
                    <a:pt x="516" y="340"/>
                    <a:pt x="547" y="309"/>
                    <a:pt x="547" y="270"/>
                  </a:cubicBezTo>
                  <a:cubicBezTo>
                    <a:pt x="547" y="231"/>
                    <a:pt x="516" y="200"/>
                    <a:pt x="478" y="200"/>
                  </a:cubicBezTo>
                  <a:cubicBezTo>
                    <a:pt x="468" y="200"/>
                    <a:pt x="458" y="202"/>
                    <a:pt x="450" y="206"/>
                  </a:cubicBezTo>
                  <a:cubicBezTo>
                    <a:pt x="450" y="206"/>
                    <a:pt x="450" y="206"/>
                    <a:pt x="450" y="206"/>
                  </a:cubicBezTo>
                  <a:cubicBezTo>
                    <a:pt x="449" y="206"/>
                    <a:pt x="449" y="206"/>
                    <a:pt x="449" y="206"/>
                  </a:cubicBezTo>
                  <a:cubicBezTo>
                    <a:pt x="446" y="208"/>
                    <a:pt x="444" y="209"/>
                    <a:pt x="442" y="210"/>
                  </a:cubicBezTo>
                  <a:cubicBezTo>
                    <a:pt x="441" y="210"/>
                    <a:pt x="441" y="211"/>
                    <a:pt x="440" y="211"/>
                  </a:cubicBezTo>
                  <a:cubicBezTo>
                    <a:pt x="438" y="213"/>
                    <a:pt x="435" y="215"/>
                    <a:pt x="433" y="216"/>
                  </a:cubicBezTo>
                  <a:cubicBezTo>
                    <a:pt x="433" y="217"/>
                    <a:pt x="432" y="217"/>
                    <a:pt x="432" y="217"/>
                  </a:cubicBezTo>
                  <a:cubicBezTo>
                    <a:pt x="430" y="219"/>
                    <a:pt x="428" y="221"/>
                    <a:pt x="426" y="223"/>
                  </a:cubicBezTo>
                  <a:cubicBezTo>
                    <a:pt x="426" y="223"/>
                    <a:pt x="425" y="224"/>
                    <a:pt x="425" y="224"/>
                  </a:cubicBezTo>
                  <a:close/>
                  <a:moveTo>
                    <a:pt x="314" y="140"/>
                  </a:moveTo>
                  <a:lnTo>
                    <a:pt x="314" y="140"/>
                  </a:lnTo>
                  <a:cubicBezTo>
                    <a:pt x="353" y="140"/>
                    <a:pt x="384" y="108"/>
                    <a:pt x="384" y="70"/>
                  </a:cubicBezTo>
                  <a:cubicBezTo>
                    <a:pt x="384" y="31"/>
                    <a:pt x="353" y="0"/>
                    <a:pt x="314" y="0"/>
                  </a:cubicBezTo>
                  <a:cubicBezTo>
                    <a:pt x="275" y="0"/>
                    <a:pt x="244" y="31"/>
                    <a:pt x="244" y="70"/>
                  </a:cubicBezTo>
                  <a:cubicBezTo>
                    <a:pt x="244" y="108"/>
                    <a:pt x="275" y="140"/>
                    <a:pt x="314" y="140"/>
                  </a:cubicBezTo>
                  <a:close/>
                  <a:moveTo>
                    <a:pt x="379" y="336"/>
                  </a:moveTo>
                  <a:lnTo>
                    <a:pt x="379" y="336"/>
                  </a:lnTo>
                  <a:lnTo>
                    <a:pt x="379" y="283"/>
                  </a:lnTo>
                  <a:cubicBezTo>
                    <a:pt x="379" y="279"/>
                    <a:pt x="378" y="274"/>
                    <a:pt x="378" y="270"/>
                  </a:cubicBezTo>
                  <a:cubicBezTo>
                    <a:pt x="378" y="266"/>
                    <a:pt x="379" y="262"/>
                    <a:pt x="379" y="257"/>
                  </a:cubicBezTo>
                  <a:lnTo>
                    <a:pt x="379" y="254"/>
                  </a:lnTo>
                  <a:lnTo>
                    <a:pt x="380" y="254"/>
                  </a:lnTo>
                  <a:cubicBezTo>
                    <a:pt x="385" y="223"/>
                    <a:pt x="404" y="197"/>
                    <a:pt x="431" y="183"/>
                  </a:cubicBezTo>
                  <a:cubicBezTo>
                    <a:pt x="412" y="165"/>
                    <a:pt x="387" y="154"/>
                    <a:pt x="359" y="154"/>
                  </a:cubicBezTo>
                  <a:lnTo>
                    <a:pt x="269" y="154"/>
                  </a:lnTo>
                  <a:cubicBezTo>
                    <a:pt x="241" y="154"/>
                    <a:pt x="216" y="165"/>
                    <a:pt x="197" y="183"/>
                  </a:cubicBezTo>
                  <a:cubicBezTo>
                    <a:pt x="228" y="199"/>
                    <a:pt x="250" y="232"/>
                    <a:pt x="250" y="270"/>
                  </a:cubicBezTo>
                  <a:cubicBezTo>
                    <a:pt x="250" y="278"/>
                    <a:pt x="249" y="285"/>
                    <a:pt x="247" y="293"/>
                  </a:cubicBezTo>
                  <a:lnTo>
                    <a:pt x="247" y="335"/>
                  </a:lnTo>
                  <a:cubicBezTo>
                    <a:pt x="276" y="347"/>
                    <a:pt x="299" y="369"/>
                    <a:pt x="314" y="396"/>
                  </a:cubicBezTo>
                  <a:cubicBezTo>
                    <a:pt x="328" y="369"/>
                    <a:pt x="352" y="348"/>
                    <a:pt x="379" y="336"/>
                  </a:cubicBezTo>
                  <a:close/>
                  <a:moveTo>
                    <a:pt x="282" y="400"/>
                  </a:moveTo>
                  <a:lnTo>
                    <a:pt x="282" y="400"/>
                  </a:lnTo>
                  <a:cubicBezTo>
                    <a:pt x="280" y="397"/>
                    <a:pt x="278" y="394"/>
                    <a:pt x="275" y="391"/>
                  </a:cubicBezTo>
                  <a:cubicBezTo>
                    <a:pt x="275" y="390"/>
                    <a:pt x="274" y="390"/>
                    <a:pt x="274" y="390"/>
                  </a:cubicBezTo>
                  <a:cubicBezTo>
                    <a:pt x="272" y="387"/>
                    <a:pt x="270" y="385"/>
                    <a:pt x="267" y="382"/>
                  </a:cubicBezTo>
                  <a:cubicBezTo>
                    <a:pt x="267" y="382"/>
                    <a:pt x="266" y="382"/>
                    <a:pt x="266" y="381"/>
                  </a:cubicBezTo>
                  <a:cubicBezTo>
                    <a:pt x="263" y="379"/>
                    <a:pt x="261" y="377"/>
                    <a:pt x="258" y="37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47" y="367"/>
                    <a:pt x="237" y="362"/>
                    <a:pt x="225" y="359"/>
                  </a:cubicBezTo>
                  <a:cubicBezTo>
                    <a:pt x="223" y="358"/>
                    <a:pt x="220" y="357"/>
                    <a:pt x="218" y="357"/>
                  </a:cubicBezTo>
                  <a:cubicBezTo>
                    <a:pt x="217" y="356"/>
                    <a:pt x="215" y="356"/>
                    <a:pt x="214" y="356"/>
                  </a:cubicBezTo>
                  <a:cubicBezTo>
                    <a:pt x="212" y="356"/>
                    <a:pt x="210" y="355"/>
                    <a:pt x="208" y="355"/>
                  </a:cubicBezTo>
                  <a:cubicBezTo>
                    <a:pt x="207" y="355"/>
                    <a:pt x="206" y="355"/>
                    <a:pt x="205" y="355"/>
                  </a:cubicBezTo>
                  <a:cubicBezTo>
                    <a:pt x="202" y="354"/>
                    <a:pt x="199" y="354"/>
                    <a:pt x="195" y="354"/>
                  </a:cubicBezTo>
                  <a:lnTo>
                    <a:pt x="105" y="354"/>
                  </a:lnTo>
                  <a:cubicBezTo>
                    <a:pt x="47" y="354"/>
                    <a:pt x="0" y="401"/>
                    <a:pt x="0" y="460"/>
                  </a:cubicBezTo>
                  <a:lnTo>
                    <a:pt x="0" y="600"/>
                  </a:lnTo>
                  <a:lnTo>
                    <a:pt x="62" y="600"/>
                  </a:lnTo>
                  <a:lnTo>
                    <a:pt x="62" y="454"/>
                  </a:lnTo>
                  <a:lnTo>
                    <a:pt x="83" y="454"/>
                  </a:lnTo>
                  <a:lnTo>
                    <a:pt x="83" y="600"/>
                  </a:lnTo>
                  <a:lnTo>
                    <a:pt x="216" y="600"/>
                  </a:lnTo>
                  <a:lnTo>
                    <a:pt x="216" y="454"/>
                  </a:lnTo>
                  <a:lnTo>
                    <a:pt x="237" y="454"/>
                  </a:lnTo>
                  <a:lnTo>
                    <a:pt x="237" y="600"/>
                  </a:lnTo>
                  <a:lnTo>
                    <a:pt x="301" y="600"/>
                  </a:lnTo>
                  <a:lnTo>
                    <a:pt x="301" y="460"/>
                  </a:lnTo>
                  <a:cubicBezTo>
                    <a:pt x="301" y="437"/>
                    <a:pt x="294" y="417"/>
                    <a:pt x="282" y="400"/>
                  </a:cubicBezTo>
                  <a:cubicBezTo>
                    <a:pt x="282" y="400"/>
                    <a:pt x="282" y="400"/>
                    <a:pt x="282" y="400"/>
                  </a:cubicBezTo>
                  <a:close/>
                  <a:moveTo>
                    <a:pt x="523" y="354"/>
                  </a:moveTo>
                  <a:lnTo>
                    <a:pt x="523" y="354"/>
                  </a:lnTo>
                  <a:lnTo>
                    <a:pt x="433" y="354"/>
                  </a:lnTo>
                  <a:cubicBezTo>
                    <a:pt x="429" y="354"/>
                    <a:pt x="426" y="354"/>
                    <a:pt x="423" y="355"/>
                  </a:cubicBezTo>
                  <a:cubicBezTo>
                    <a:pt x="422" y="355"/>
                    <a:pt x="421" y="355"/>
                    <a:pt x="420" y="355"/>
                  </a:cubicBezTo>
                  <a:cubicBezTo>
                    <a:pt x="418" y="355"/>
                    <a:pt x="415" y="356"/>
                    <a:pt x="413" y="356"/>
                  </a:cubicBezTo>
                  <a:cubicBezTo>
                    <a:pt x="412" y="356"/>
                    <a:pt x="411" y="356"/>
                    <a:pt x="410" y="357"/>
                  </a:cubicBezTo>
                  <a:cubicBezTo>
                    <a:pt x="408" y="357"/>
                    <a:pt x="405" y="358"/>
                    <a:pt x="403" y="358"/>
                  </a:cubicBezTo>
                  <a:cubicBezTo>
                    <a:pt x="387" y="363"/>
                    <a:pt x="373" y="371"/>
                    <a:pt x="361" y="382"/>
                  </a:cubicBezTo>
                  <a:cubicBezTo>
                    <a:pt x="361" y="382"/>
                    <a:pt x="361" y="382"/>
                    <a:pt x="361" y="383"/>
                  </a:cubicBezTo>
                  <a:cubicBezTo>
                    <a:pt x="358" y="385"/>
                    <a:pt x="356" y="388"/>
                    <a:pt x="353" y="390"/>
                  </a:cubicBezTo>
                  <a:cubicBezTo>
                    <a:pt x="353" y="390"/>
                    <a:pt x="353" y="391"/>
                    <a:pt x="353" y="391"/>
                  </a:cubicBezTo>
                  <a:cubicBezTo>
                    <a:pt x="337" y="409"/>
                    <a:pt x="327" y="433"/>
                    <a:pt x="327" y="460"/>
                  </a:cubicBezTo>
                  <a:lnTo>
                    <a:pt x="327" y="600"/>
                  </a:lnTo>
                  <a:lnTo>
                    <a:pt x="389" y="600"/>
                  </a:lnTo>
                  <a:lnTo>
                    <a:pt x="389" y="454"/>
                  </a:lnTo>
                  <a:lnTo>
                    <a:pt x="410" y="454"/>
                  </a:lnTo>
                  <a:lnTo>
                    <a:pt x="410" y="600"/>
                  </a:lnTo>
                  <a:lnTo>
                    <a:pt x="543" y="600"/>
                  </a:lnTo>
                  <a:lnTo>
                    <a:pt x="543" y="454"/>
                  </a:lnTo>
                  <a:lnTo>
                    <a:pt x="564" y="454"/>
                  </a:lnTo>
                  <a:lnTo>
                    <a:pt x="564" y="600"/>
                  </a:lnTo>
                  <a:lnTo>
                    <a:pt x="628" y="600"/>
                  </a:lnTo>
                  <a:lnTo>
                    <a:pt x="628" y="460"/>
                  </a:lnTo>
                  <a:cubicBezTo>
                    <a:pt x="628" y="401"/>
                    <a:pt x="581" y="354"/>
                    <a:pt x="523" y="354"/>
                  </a:cubicBezTo>
                  <a:close/>
                  <a:moveTo>
                    <a:pt x="151" y="340"/>
                  </a:moveTo>
                  <a:lnTo>
                    <a:pt x="151" y="340"/>
                  </a:lnTo>
                  <a:cubicBezTo>
                    <a:pt x="159" y="340"/>
                    <a:pt x="167" y="338"/>
                    <a:pt x="175" y="335"/>
                  </a:cubicBezTo>
                  <a:cubicBezTo>
                    <a:pt x="175" y="335"/>
                    <a:pt x="175" y="335"/>
                    <a:pt x="176" y="335"/>
                  </a:cubicBezTo>
                  <a:cubicBezTo>
                    <a:pt x="179" y="334"/>
                    <a:pt x="183" y="332"/>
                    <a:pt x="186" y="330"/>
                  </a:cubicBezTo>
                  <a:cubicBezTo>
                    <a:pt x="186" y="330"/>
                    <a:pt x="186" y="330"/>
                    <a:pt x="186" y="330"/>
                  </a:cubicBezTo>
                  <a:cubicBezTo>
                    <a:pt x="190" y="328"/>
                    <a:pt x="193" y="326"/>
                    <a:pt x="196" y="323"/>
                  </a:cubicBezTo>
                  <a:cubicBezTo>
                    <a:pt x="196" y="323"/>
                    <a:pt x="196" y="323"/>
                    <a:pt x="196" y="323"/>
                  </a:cubicBezTo>
                  <a:cubicBezTo>
                    <a:pt x="202" y="318"/>
                    <a:pt x="206" y="312"/>
                    <a:pt x="210" y="306"/>
                  </a:cubicBezTo>
                  <a:cubicBezTo>
                    <a:pt x="211" y="305"/>
                    <a:pt x="211" y="305"/>
                    <a:pt x="211" y="304"/>
                  </a:cubicBezTo>
                  <a:cubicBezTo>
                    <a:pt x="213" y="301"/>
                    <a:pt x="214" y="298"/>
                    <a:pt x="216" y="295"/>
                  </a:cubicBezTo>
                  <a:cubicBezTo>
                    <a:pt x="216" y="294"/>
                    <a:pt x="216" y="294"/>
                    <a:pt x="216" y="293"/>
                  </a:cubicBezTo>
                  <a:cubicBezTo>
                    <a:pt x="217" y="290"/>
                    <a:pt x="218" y="287"/>
                    <a:pt x="219" y="283"/>
                  </a:cubicBezTo>
                  <a:cubicBezTo>
                    <a:pt x="219" y="282"/>
                    <a:pt x="219" y="282"/>
                    <a:pt x="219" y="281"/>
                  </a:cubicBezTo>
                  <a:cubicBezTo>
                    <a:pt x="220" y="278"/>
                    <a:pt x="220" y="274"/>
                    <a:pt x="220" y="270"/>
                  </a:cubicBezTo>
                  <a:cubicBezTo>
                    <a:pt x="220" y="267"/>
                    <a:pt x="220" y="264"/>
                    <a:pt x="220" y="261"/>
                  </a:cubicBezTo>
                  <a:cubicBezTo>
                    <a:pt x="219" y="260"/>
                    <a:pt x="219" y="259"/>
                    <a:pt x="219" y="258"/>
                  </a:cubicBezTo>
                  <a:cubicBezTo>
                    <a:pt x="219" y="255"/>
                    <a:pt x="218" y="252"/>
                    <a:pt x="217" y="250"/>
                  </a:cubicBezTo>
                  <a:cubicBezTo>
                    <a:pt x="217" y="249"/>
                    <a:pt x="217" y="249"/>
                    <a:pt x="217" y="249"/>
                  </a:cubicBezTo>
                  <a:cubicBezTo>
                    <a:pt x="216" y="246"/>
                    <a:pt x="215" y="244"/>
                    <a:pt x="214" y="241"/>
                  </a:cubicBezTo>
                  <a:cubicBezTo>
                    <a:pt x="214" y="240"/>
                    <a:pt x="213" y="240"/>
                    <a:pt x="213" y="239"/>
                  </a:cubicBezTo>
                  <a:cubicBezTo>
                    <a:pt x="212" y="236"/>
                    <a:pt x="210" y="234"/>
                    <a:pt x="209" y="231"/>
                  </a:cubicBezTo>
                  <a:lnTo>
                    <a:pt x="208" y="231"/>
                  </a:lnTo>
                  <a:cubicBezTo>
                    <a:pt x="207" y="229"/>
                    <a:pt x="205" y="226"/>
                    <a:pt x="203" y="224"/>
                  </a:cubicBezTo>
                  <a:cubicBezTo>
                    <a:pt x="203" y="224"/>
                    <a:pt x="202" y="223"/>
                    <a:pt x="202" y="223"/>
                  </a:cubicBezTo>
                  <a:cubicBezTo>
                    <a:pt x="200" y="221"/>
                    <a:pt x="198" y="219"/>
                    <a:pt x="195" y="217"/>
                  </a:cubicBezTo>
                  <a:cubicBezTo>
                    <a:pt x="195" y="217"/>
                    <a:pt x="195" y="217"/>
                    <a:pt x="195" y="216"/>
                  </a:cubicBezTo>
                  <a:cubicBezTo>
                    <a:pt x="193" y="215"/>
                    <a:pt x="190" y="213"/>
                    <a:pt x="188" y="211"/>
                  </a:cubicBezTo>
                  <a:cubicBezTo>
                    <a:pt x="187" y="211"/>
                    <a:pt x="187" y="210"/>
                    <a:pt x="186" y="210"/>
                  </a:cubicBezTo>
                  <a:cubicBezTo>
                    <a:pt x="184" y="209"/>
                    <a:pt x="181" y="207"/>
                    <a:pt x="179" y="206"/>
                  </a:cubicBezTo>
                  <a:cubicBezTo>
                    <a:pt x="179" y="206"/>
                    <a:pt x="178" y="206"/>
                    <a:pt x="178" y="206"/>
                  </a:cubicBezTo>
                  <a:cubicBezTo>
                    <a:pt x="170" y="202"/>
                    <a:pt x="160" y="200"/>
                    <a:pt x="151" y="200"/>
                  </a:cubicBezTo>
                  <a:cubicBezTo>
                    <a:pt x="112" y="200"/>
                    <a:pt x="81" y="231"/>
                    <a:pt x="81" y="270"/>
                  </a:cubicBezTo>
                  <a:cubicBezTo>
                    <a:pt x="81" y="309"/>
                    <a:pt x="112" y="340"/>
                    <a:pt x="151" y="34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ffectLst/>
          </p:spPr>
          <p:txBody>
            <a:bodyPr vert="horz" wrap="square" lIns="67204" tIns="33602" rIns="67204" bIns="33602" numCol="1" anchor="t" anchorCtr="0" compatLnSpc="1"/>
            <a:lstStyle/>
            <a:p>
              <a:endParaRPr lang="zh-CN" altLang="en-US" sz="975">
                <a:solidFill>
                  <a:schemeClr val="accent2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817118" y="1131761"/>
            <a:ext cx="1266954" cy="1287251"/>
            <a:chOff x="3871335" y="2744325"/>
            <a:chExt cx="1723855" cy="1751472"/>
          </a:xfrm>
        </p:grpSpPr>
        <p:sp>
          <p:nvSpPr>
            <p:cNvPr id="10" name="任意多边形 21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/>
            <p:cNvSpPr/>
            <p:nvPr/>
          </p:nvSpPr>
          <p:spPr>
            <a:xfrm rot="8076271">
              <a:off x="3854007" y="2976372"/>
              <a:ext cx="1751472" cy="1287378"/>
            </a:xfrm>
            <a:custGeom>
              <a:avLst/>
              <a:gdLst>
                <a:gd name="connsiteX0" fmla="*/ 0 w 1874689"/>
                <a:gd name="connsiteY0" fmla="*/ 1377945 h 1377945"/>
                <a:gd name="connsiteX1" fmla="*/ 0 w 1874689"/>
                <a:gd name="connsiteY1" fmla="*/ 0 h 1377945"/>
                <a:gd name="connsiteX2" fmla="*/ 1874689 w 1874689"/>
                <a:gd name="connsiteY2" fmla="*/ 0 h 1377945"/>
                <a:gd name="connsiteX3" fmla="*/ 1754155 w 1874689"/>
                <a:gd name="connsiteY3" fmla="*/ 88595 h 1377945"/>
                <a:gd name="connsiteX4" fmla="*/ 87379 w 1874689"/>
                <a:gd name="connsiteY4" fmla="*/ 88595 h 1377945"/>
                <a:gd name="connsiteX5" fmla="*/ 87379 w 1874689"/>
                <a:gd name="connsiteY5" fmla="*/ 1313719 h 137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4689" h="1377945">
                  <a:moveTo>
                    <a:pt x="0" y="1377945"/>
                  </a:moveTo>
                  <a:lnTo>
                    <a:pt x="0" y="0"/>
                  </a:lnTo>
                  <a:lnTo>
                    <a:pt x="1874689" y="0"/>
                  </a:lnTo>
                  <a:lnTo>
                    <a:pt x="1754155" y="88595"/>
                  </a:lnTo>
                  <a:lnTo>
                    <a:pt x="87379" y="88595"/>
                  </a:lnTo>
                  <a:lnTo>
                    <a:pt x="87379" y="1313719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schemeClr val="tx1"/>
                </a:solidFill>
              </a:endParaRPr>
            </a:p>
          </p:txBody>
        </p:sp>
        <p:sp>
          <p:nvSpPr>
            <p:cNvPr id="11" name="五边形 22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/>
            <p:cNvSpPr/>
            <p:nvPr/>
          </p:nvSpPr>
          <p:spPr>
            <a:xfrm>
              <a:off x="3871335" y="2788645"/>
              <a:ext cx="1723855" cy="1327216"/>
            </a:xfrm>
            <a:prstGeom prst="homePlate">
              <a:avLst/>
            </a:pr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12" name="Freeform 26"/>
            <p:cNvSpPr>
              <a:spLocks noEditPoints="1"/>
            </p:cNvSpPr>
            <p:nvPr/>
          </p:nvSpPr>
          <p:spPr bwMode="auto">
            <a:xfrm>
              <a:off x="4420576" y="3207068"/>
              <a:ext cx="473513" cy="497489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ffectLst/>
          </p:spPr>
          <p:txBody>
            <a:bodyPr vert="horz" wrap="square" lIns="67204" tIns="33602" rIns="67204" bIns="33602" numCol="1" anchor="t" anchorCtr="0" compatLnSpc="1"/>
            <a:lstStyle/>
            <a:p>
              <a:endParaRPr lang="zh-CN" altLang="en-US" sz="975">
                <a:solidFill>
                  <a:schemeClr val="accent2"/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916321" y="1132002"/>
            <a:ext cx="1266954" cy="1287251"/>
            <a:chOff x="6600565" y="2715276"/>
            <a:chExt cx="1723855" cy="1751472"/>
          </a:xfrm>
        </p:grpSpPr>
        <p:sp>
          <p:nvSpPr>
            <p:cNvPr id="14" name="任意多边形 25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/>
            <p:cNvSpPr/>
            <p:nvPr/>
          </p:nvSpPr>
          <p:spPr>
            <a:xfrm rot="8076271">
              <a:off x="6583237" y="2947323"/>
              <a:ext cx="1751472" cy="1287378"/>
            </a:xfrm>
            <a:custGeom>
              <a:avLst/>
              <a:gdLst>
                <a:gd name="connsiteX0" fmla="*/ 0 w 1874689"/>
                <a:gd name="connsiteY0" fmla="*/ 1377945 h 1377945"/>
                <a:gd name="connsiteX1" fmla="*/ 0 w 1874689"/>
                <a:gd name="connsiteY1" fmla="*/ 0 h 1377945"/>
                <a:gd name="connsiteX2" fmla="*/ 1874689 w 1874689"/>
                <a:gd name="connsiteY2" fmla="*/ 0 h 1377945"/>
                <a:gd name="connsiteX3" fmla="*/ 1754155 w 1874689"/>
                <a:gd name="connsiteY3" fmla="*/ 88595 h 1377945"/>
                <a:gd name="connsiteX4" fmla="*/ 87379 w 1874689"/>
                <a:gd name="connsiteY4" fmla="*/ 88595 h 1377945"/>
                <a:gd name="connsiteX5" fmla="*/ 87379 w 1874689"/>
                <a:gd name="connsiteY5" fmla="*/ 1313719 h 137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4689" h="1377945">
                  <a:moveTo>
                    <a:pt x="0" y="1377945"/>
                  </a:moveTo>
                  <a:lnTo>
                    <a:pt x="0" y="0"/>
                  </a:lnTo>
                  <a:lnTo>
                    <a:pt x="1874689" y="0"/>
                  </a:lnTo>
                  <a:lnTo>
                    <a:pt x="1754155" y="88595"/>
                  </a:lnTo>
                  <a:lnTo>
                    <a:pt x="87379" y="88595"/>
                  </a:lnTo>
                  <a:lnTo>
                    <a:pt x="87379" y="1313719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schemeClr val="tx1"/>
                </a:solidFill>
              </a:endParaRPr>
            </a:p>
          </p:txBody>
        </p:sp>
        <p:sp>
          <p:nvSpPr>
            <p:cNvPr id="15" name="五边形 26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/>
            <p:cNvSpPr/>
            <p:nvPr/>
          </p:nvSpPr>
          <p:spPr>
            <a:xfrm>
              <a:off x="6600565" y="2759595"/>
              <a:ext cx="1723855" cy="1327216"/>
            </a:xfrm>
            <a:prstGeom prst="homePlate">
              <a:avLst/>
            </a:pr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/>
            </a:p>
          </p:txBody>
        </p:sp>
        <p:sp>
          <p:nvSpPr>
            <p:cNvPr id="16" name="Freeform 31"/>
            <p:cNvSpPr>
              <a:spLocks noEditPoints="1"/>
            </p:cNvSpPr>
            <p:nvPr/>
          </p:nvSpPr>
          <p:spPr bwMode="auto">
            <a:xfrm>
              <a:off x="7109989" y="3190868"/>
              <a:ext cx="435045" cy="547103"/>
            </a:xfrm>
            <a:custGeom>
              <a:avLst/>
              <a:gdLst>
                <a:gd name="T0" fmla="*/ 82 w 484"/>
                <a:gd name="T1" fmla="*/ 166 h 606"/>
                <a:gd name="T2" fmla="*/ 82 w 484"/>
                <a:gd name="T3" fmla="*/ 186 h 606"/>
                <a:gd name="T4" fmla="*/ 331 w 484"/>
                <a:gd name="T5" fmla="*/ 193 h 606"/>
                <a:gd name="T6" fmla="*/ 331 w 484"/>
                <a:gd name="T7" fmla="*/ 173 h 606"/>
                <a:gd name="T8" fmla="*/ 387 w 484"/>
                <a:gd name="T9" fmla="*/ 556 h 606"/>
                <a:gd name="T10" fmla="*/ 388 w 484"/>
                <a:gd name="T11" fmla="*/ 564 h 606"/>
                <a:gd name="T12" fmla="*/ 418 w 484"/>
                <a:gd name="T13" fmla="*/ 594 h 606"/>
                <a:gd name="T14" fmla="*/ 474 w 484"/>
                <a:gd name="T15" fmla="*/ 581 h 606"/>
                <a:gd name="T16" fmla="*/ 474 w 484"/>
                <a:gd name="T17" fmla="*/ 531 h 606"/>
                <a:gd name="T18" fmla="*/ 444 w 484"/>
                <a:gd name="T19" fmla="*/ 501 h 606"/>
                <a:gd name="T20" fmla="*/ 418 w 484"/>
                <a:gd name="T21" fmla="*/ 519 h 606"/>
                <a:gd name="T22" fmla="*/ 384 w 484"/>
                <a:gd name="T23" fmla="*/ 553 h 606"/>
                <a:gd name="T24" fmla="*/ 218 w 484"/>
                <a:gd name="T25" fmla="*/ 354 h 606"/>
                <a:gd name="T26" fmla="*/ 229 w 484"/>
                <a:gd name="T27" fmla="*/ 336 h 606"/>
                <a:gd name="T28" fmla="*/ 207 w 484"/>
                <a:gd name="T29" fmla="*/ 320 h 606"/>
                <a:gd name="T30" fmla="*/ 207 w 484"/>
                <a:gd name="T31" fmla="*/ 327 h 606"/>
                <a:gd name="T32" fmla="*/ 246 w 484"/>
                <a:gd name="T33" fmla="*/ 422 h 606"/>
                <a:gd name="T34" fmla="*/ 297 w 484"/>
                <a:gd name="T35" fmla="*/ 364 h 606"/>
                <a:gd name="T36" fmla="*/ 296 w 484"/>
                <a:gd name="T37" fmla="*/ 357 h 606"/>
                <a:gd name="T38" fmla="*/ 224 w 484"/>
                <a:gd name="T39" fmla="*/ 362 h 606"/>
                <a:gd name="T40" fmla="*/ 224 w 484"/>
                <a:gd name="T41" fmla="*/ 368 h 606"/>
                <a:gd name="T42" fmla="*/ 246 w 484"/>
                <a:gd name="T43" fmla="*/ 422 h 606"/>
                <a:gd name="T44" fmla="*/ 429 w 484"/>
                <a:gd name="T45" fmla="*/ 493 h 606"/>
                <a:gd name="T46" fmla="*/ 429 w 484"/>
                <a:gd name="T47" fmla="*/ 487 h 606"/>
                <a:gd name="T48" fmla="*/ 394 w 484"/>
                <a:gd name="T49" fmla="*/ 451 h 606"/>
                <a:gd name="T50" fmla="*/ 256 w 484"/>
                <a:gd name="T51" fmla="*/ 425 h 606"/>
                <a:gd name="T52" fmla="*/ 256 w 484"/>
                <a:gd name="T53" fmla="*/ 432 h 606"/>
                <a:gd name="T54" fmla="*/ 354 w 484"/>
                <a:gd name="T55" fmla="*/ 530 h 606"/>
                <a:gd name="T56" fmla="*/ 395 w 484"/>
                <a:gd name="T57" fmla="*/ 528 h 606"/>
                <a:gd name="T58" fmla="*/ 20 w 484"/>
                <a:gd name="T59" fmla="*/ 150 h 606"/>
                <a:gd name="T60" fmla="*/ 89 w 484"/>
                <a:gd name="T61" fmla="*/ 152 h 606"/>
                <a:gd name="T62" fmla="*/ 141 w 484"/>
                <a:gd name="T63" fmla="*/ 100 h 606"/>
                <a:gd name="T64" fmla="*/ 141 w 484"/>
                <a:gd name="T65" fmla="*/ 93 h 606"/>
                <a:gd name="T66" fmla="*/ 383 w 484"/>
                <a:gd name="T67" fmla="*/ 27 h 606"/>
                <a:gd name="T68" fmla="*/ 394 w 484"/>
                <a:gd name="T69" fmla="*/ 422 h 606"/>
                <a:gd name="T70" fmla="*/ 414 w 484"/>
                <a:gd name="T71" fmla="*/ 449 h 606"/>
                <a:gd name="T72" fmla="*/ 414 w 484"/>
                <a:gd name="T73" fmla="*/ 39 h 606"/>
                <a:gd name="T74" fmla="*/ 383 w 484"/>
                <a:gd name="T75" fmla="*/ 0 h 606"/>
                <a:gd name="T76" fmla="*/ 121 w 484"/>
                <a:gd name="T77" fmla="*/ 2 h 606"/>
                <a:gd name="T78" fmla="*/ 0 w 484"/>
                <a:gd name="T79" fmla="*/ 123 h 606"/>
                <a:gd name="T80" fmla="*/ 0 w 484"/>
                <a:gd name="T81" fmla="*/ 492 h 606"/>
                <a:gd name="T82" fmla="*/ 32 w 484"/>
                <a:gd name="T83" fmla="*/ 530 h 606"/>
                <a:gd name="T84" fmla="*/ 319 w 484"/>
                <a:gd name="T85" fmla="*/ 524 h 606"/>
                <a:gd name="T86" fmla="*/ 305 w 484"/>
                <a:gd name="T87" fmla="*/ 503 h 606"/>
                <a:gd name="T88" fmla="*/ 20 w 484"/>
                <a:gd name="T89" fmla="*/ 492 h 606"/>
                <a:gd name="T90" fmla="*/ 20 w 484"/>
                <a:gd name="T91" fmla="*/ 150 h 606"/>
                <a:gd name="T92" fmla="*/ 156 w 484"/>
                <a:gd name="T93" fmla="*/ 321 h 606"/>
                <a:gd name="T94" fmla="*/ 156 w 484"/>
                <a:gd name="T95" fmla="*/ 301 h 606"/>
                <a:gd name="T96" fmla="*/ 82 w 484"/>
                <a:gd name="T97" fmla="*/ 294 h 606"/>
                <a:gd name="T98" fmla="*/ 82 w 484"/>
                <a:gd name="T99" fmla="*/ 315 h 606"/>
                <a:gd name="T100" fmla="*/ 82 w 484"/>
                <a:gd name="T101" fmla="*/ 272 h 606"/>
                <a:gd name="T102" fmla="*/ 331 w 484"/>
                <a:gd name="T103" fmla="*/ 279 h 606"/>
                <a:gd name="T104" fmla="*/ 331 w 484"/>
                <a:gd name="T105" fmla="*/ 258 h 606"/>
                <a:gd name="T106" fmla="*/ 82 w 484"/>
                <a:gd name="T107" fmla="*/ 252 h 606"/>
                <a:gd name="T108" fmla="*/ 82 w 484"/>
                <a:gd name="T109" fmla="*/ 272 h 606"/>
                <a:gd name="T110" fmla="*/ 82 w 484"/>
                <a:gd name="T111" fmla="*/ 236 h 606"/>
                <a:gd name="T112" fmla="*/ 331 w 484"/>
                <a:gd name="T113" fmla="*/ 229 h 606"/>
                <a:gd name="T114" fmla="*/ 331 w 484"/>
                <a:gd name="T115" fmla="*/ 209 h 606"/>
                <a:gd name="T116" fmla="*/ 82 w 484"/>
                <a:gd name="T117" fmla="*/ 216 h 6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84" h="606">
                  <a:moveTo>
                    <a:pt x="331" y="166"/>
                  </a:moveTo>
                  <a:lnTo>
                    <a:pt x="82" y="166"/>
                  </a:lnTo>
                  <a:lnTo>
                    <a:pt x="82" y="173"/>
                  </a:lnTo>
                  <a:lnTo>
                    <a:pt x="82" y="186"/>
                  </a:lnTo>
                  <a:lnTo>
                    <a:pt x="82" y="193"/>
                  </a:lnTo>
                  <a:lnTo>
                    <a:pt x="331" y="193"/>
                  </a:lnTo>
                  <a:lnTo>
                    <a:pt x="331" y="186"/>
                  </a:lnTo>
                  <a:lnTo>
                    <a:pt x="331" y="173"/>
                  </a:lnTo>
                  <a:lnTo>
                    <a:pt x="331" y="166"/>
                  </a:lnTo>
                  <a:close/>
                  <a:moveTo>
                    <a:pt x="387" y="556"/>
                  </a:moveTo>
                  <a:lnTo>
                    <a:pt x="384" y="560"/>
                  </a:lnTo>
                  <a:lnTo>
                    <a:pt x="388" y="564"/>
                  </a:lnTo>
                  <a:lnTo>
                    <a:pt x="408" y="583"/>
                  </a:lnTo>
                  <a:lnTo>
                    <a:pt x="418" y="594"/>
                  </a:lnTo>
                  <a:cubicBezTo>
                    <a:pt x="430" y="606"/>
                    <a:pt x="450" y="606"/>
                    <a:pt x="462" y="594"/>
                  </a:cubicBezTo>
                  <a:lnTo>
                    <a:pt x="474" y="581"/>
                  </a:lnTo>
                  <a:cubicBezTo>
                    <a:pt x="481" y="575"/>
                    <a:pt x="484" y="565"/>
                    <a:pt x="483" y="556"/>
                  </a:cubicBezTo>
                  <a:cubicBezTo>
                    <a:pt x="484" y="547"/>
                    <a:pt x="481" y="538"/>
                    <a:pt x="474" y="531"/>
                  </a:cubicBezTo>
                  <a:lnTo>
                    <a:pt x="462" y="519"/>
                  </a:lnTo>
                  <a:lnTo>
                    <a:pt x="444" y="501"/>
                  </a:lnTo>
                  <a:lnTo>
                    <a:pt x="440" y="497"/>
                  </a:lnTo>
                  <a:lnTo>
                    <a:pt x="418" y="519"/>
                  </a:lnTo>
                  <a:lnTo>
                    <a:pt x="412" y="525"/>
                  </a:lnTo>
                  <a:lnTo>
                    <a:pt x="384" y="553"/>
                  </a:lnTo>
                  <a:lnTo>
                    <a:pt x="387" y="556"/>
                  </a:lnTo>
                  <a:close/>
                  <a:moveTo>
                    <a:pt x="218" y="354"/>
                  </a:moveTo>
                  <a:lnTo>
                    <a:pt x="234" y="338"/>
                  </a:lnTo>
                  <a:lnTo>
                    <a:pt x="229" y="336"/>
                  </a:lnTo>
                  <a:lnTo>
                    <a:pt x="234" y="331"/>
                  </a:lnTo>
                  <a:lnTo>
                    <a:pt x="207" y="320"/>
                  </a:lnTo>
                  <a:lnTo>
                    <a:pt x="211" y="328"/>
                  </a:lnTo>
                  <a:lnTo>
                    <a:pt x="207" y="327"/>
                  </a:lnTo>
                  <a:lnTo>
                    <a:pt x="218" y="354"/>
                  </a:lnTo>
                  <a:close/>
                  <a:moveTo>
                    <a:pt x="246" y="422"/>
                  </a:moveTo>
                  <a:lnTo>
                    <a:pt x="302" y="366"/>
                  </a:lnTo>
                  <a:lnTo>
                    <a:pt x="297" y="364"/>
                  </a:lnTo>
                  <a:lnTo>
                    <a:pt x="302" y="359"/>
                  </a:lnTo>
                  <a:lnTo>
                    <a:pt x="296" y="357"/>
                  </a:lnTo>
                  <a:lnTo>
                    <a:pt x="249" y="337"/>
                  </a:lnTo>
                  <a:lnTo>
                    <a:pt x="224" y="362"/>
                  </a:lnTo>
                  <a:lnTo>
                    <a:pt x="226" y="366"/>
                  </a:lnTo>
                  <a:lnTo>
                    <a:pt x="224" y="368"/>
                  </a:lnTo>
                  <a:lnTo>
                    <a:pt x="243" y="416"/>
                  </a:lnTo>
                  <a:lnTo>
                    <a:pt x="246" y="422"/>
                  </a:lnTo>
                  <a:close/>
                  <a:moveTo>
                    <a:pt x="412" y="511"/>
                  </a:moveTo>
                  <a:lnTo>
                    <a:pt x="429" y="493"/>
                  </a:lnTo>
                  <a:lnTo>
                    <a:pt x="426" y="490"/>
                  </a:lnTo>
                  <a:lnTo>
                    <a:pt x="429" y="487"/>
                  </a:lnTo>
                  <a:lnTo>
                    <a:pt x="414" y="472"/>
                  </a:lnTo>
                  <a:lnTo>
                    <a:pt x="394" y="451"/>
                  </a:lnTo>
                  <a:lnTo>
                    <a:pt x="312" y="369"/>
                  </a:lnTo>
                  <a:lnTo>
                    <a:pt x="256" y="425"/>
                  </a:lnTo>
                  <a:lnTo>
                    <a:pt x="260" y="429"/>
                  </a:lnTo>
                  <a:lnTo>
                    <a:pt x="256" y="432"/>
                  </a:lnTo>
                  <a:lnTo>
                    <a:pt x="334" y="510"/>
                  </a:lnTo>
                  <a:lnTo>
                    <a:pt x="354" y="530"/>
                  </a:lnTo>
                  <a:lnTo>
                    <a:pt x="374" y="549"/>
                  </a:lnTo>
                  <a:lnTo>
                    <a:pt x="395" y="528"/>
                  </a:lnTo>
                  <a:lnTo>
                    <a:pt x="412" y="511"/>
                  </a:lnTo>
                  <a:close/>
                  <a:moveTo>
                    <a:pt x="20" y="150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cubicBezTo>
                    <a:pt x="118" y="152"/>
                    <a:pt x="141" y="129"/>
                    <a:pt x="141" y="100"/>
                  </a:cubicBezTo>
                  <a:lnTo>
                    <a:pt x="141" y="94"/>
                  </a:lnTo>
                  <a:lnTo>
                    <a:pt x="141" y="93"/>
                  </a:lnTo>
                  <a:lnTo>
                    <a:pt x="141" y="27"/>
                  </a:lnTo>
                  <a:lnTo>
                    <a:pt x="383" y="27"/>
                  </a:lnTo>
                  <a:cubicBezTo>
                    <a:pt x="389" y="27"/>
                    <a:pt x="394" y="32"/>
                    <a:pt x="394" y="38"/>
                  </a:cubicBezTo>
                  <a:lnTo>
                    <a:pt x="394" y="422"/>
                  </a:lnTo>
                  <a:lnTo>
                    <a:pt x="394" y="429"/>
                  </a:lnTo>
                  <a:lnTo>
                    <a:pt x="414" y="449"/>
                  </a:lnTo>
                  <a:lnTo>
                    <a:pt x="414" y="443"/>
                  </a:lnTo>
                  <a:lnTo>
                    <a:pt x="414" y="39"/>
                  </a:lnTo>
                  <a:lnTo>
                    <a:pt x="414" y="32"/>
                  </a:lnTo>
                  <a:cubicBezTo>
                    <a:pt x="414" y="14"/>
                    <a:pt x="400" y="0"/>
                    <a:pt x="383" y="0"/>
                  </a:cubicBezTo>
                  <a:lnTo>
                    <a:pt x="123" y="0"/>
                  </a:lnTo>
                  <a:lnTo>
                    <a:pt x="121" y="2"/>
                  </a:lnTo>
                  <a:lnTo>
                    <a:pt x="1" y="122"/>
                  </a:lnTo>
                  <a:lnTo>
                    <a:pt x="0" y="123"/>
                  </a:lnTo>
                  <a:lnTo>
                    <a:pt x="0" y="130"/>
                  </a:lnTo>
                  <a:lnTo>
                    <a:pt x="0" y="492"/>
                  </a:lnTo>
                  <a:lnTo>
                    <a:pt x="0" y="499"/>
                  </a:lnTo>
                  <a:cubicBezTo>
                    <a:pt x="0" y="516"/>
                    <a:pt x="14" y="530"/>
                    <a:pt x="32" y="530"/>
                  </a:cubicBezTo>
                  <a:lnTo>
                    <a:pt x="326" y="530"/>
                  </a:lnTo>
                  <a:lnTo>
                    <a:pt x="319" y="524"/>
                  </a:lnTo>
                  <a:lnTo>
                    <a:pt x="326" y="524"/>
                  </a:lnTo>
                  <a:lnTo>
                    <a:pt x="305" y="503"/>
                  </a:lnTo>
                  <a:lnTo>
                    <a:pt x="32" y="503"/>
                  </a:lnTo>
                  <a:cubicBezTo>
                    <a:pt x="25" y="503"/>
                    <a:pt x="21" y="498"/>
                    <a:pt x="20" y="492"/>
                  </a:cubicBezTo>
                  <a:lnTo>
                    <a:pt x="20" y="492"/>
                  </a:lnTo>
                  <a:lnTo>
                    <a:pt x="20" y="150"/>
                  </a:lnTo>
                  <a:close/>
                  <a:moveTo>
                    <a:pt x="82" y="321"/>
                  </a:moveTo>
                  <a:lnTo>
                    <a:pt x="156" y="321"/>
                  </a:lnTo>
                  <a:lnTo>
                    <a:pt x="156" y="315"/>
                  </a:lnTo>
                  <a:lnTo>
                    <a:pt x="156" y="301"/>
                  </a:lnTo>
                  <a:lnTo>
                    <a:pt x="156" y="294"/>
                  </a:lnTo>
                  <a:lnTo>
                    <a:pt x="82" y="294"/>
                  </a:lnTo>
                  <a:lnTo>
                    <a:pt x="82" y="301"/>
                  </a:lnTo>
                  <a:lnTo>
                    <a:pt x="82" y="315"/>
                  </a:lnTo>
                  <a:lnTo>
                    <a:pt x="82" y="321"/>
                  </a:lnTo>
                  <a:close/>
                  <a:moveTo>
                    <a:pt x="82" y="272"/>
                  </a:moveTo>
                  <a:lnTo>
                    <a:pt x="82" y="279"/>
                  </a:lnTo>
                  <a:lnTo>
                    <a:pt x="331" y="279"/>
                  </a:lnTo>
                  <a:lnTo>
                    <a:pt x="331" y="272"/>
                  </a:lnTo>
                  <a:lnTo>
                    <a:pt x="331" y="258"/>
                  </a:lnTo>
                  <a:lnTo>
                    <a:pt x="331" y="252"/>
                  </a:lnTo>
                  <a:lnTo>
                    <a:pt x="82" y="252"/>
                  </a:lnTo>
                  <a:lnTo>
                    <a:pt x="82" y="258"/>
                  </a:lnTo>
                  <a:lnTo>
                    <a:pt x="82" y="272"/>
                  </a:lnTo>
                  <a:close/>
                  <a:moveTo>
                    <a:pt x="82" y="229"/>
                  </a:moveTo>
                  <a:lnTo>
                    <a:pt x="82" y="236"/>
                  </a:lnTo>
                  <a:lnTo>
                    <a:pt x="331" y="236"/>
                  </a:lnTo>
                  <a:lnTo>
                    <a:pt x="331" y="229"/>
                  </a:lnTo>
                  <a:lnTo>
                    <a:pt x="331" y="216"/>
                  </a:lnTo>
                  <a:lnTo>
                    <a:pt x="331" y="209"/>
                  </a:lnTo>
                  <a:lnTo>
                    <a:pt x="82" y="209"/>
                  </a:lnTo>
                  <a:lnTo>
                    <a:pt x="82" y="216"/>
                  </a:lnTo>
                  <a:lnTo>
                    <a:pt x="82" y="229"/>
                  </a:ln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ffectLst/>
          </p:spPr>
          <p:txBody>
            <a:bodyPr vert="horz" wrap="square" lIns="67204" tIns="33602" rIns="67204" bIns="33602" numCol="1" anchor="t" anchorCtr="0" compatLnSpc="1"/>
            <a:lstStyle/>
            <a:p>
              <a:endParaRPr lang="zh-CN" altLang="en-US" sz="975">
                <a:solidFill>
                  <a:schemeClr val="accent2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010445" y="1170737"/>
            <a:ext cx="1266954" cy="1287251"/>
            <a:chOff x="9329796" y="2715276"/>
            <a:chExt cx="1723855" cy="1751472"/>
          </a:xfrm>
        </p:grpSpPr>
        <p:sp>
          <p:nvSpPr>
            <p:cNvPr id="18" name="任意多边形 29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/>
            <p:cNvSpPr/>
            <p:nvPr/>
          </p:nvSpPr>
          <p:spPr>
            <a:xfrm rot="8076271">
              <a:off x="9312468" y="2947323"/>
              <a:ext cx="1751472" cy="1287378"/>
            </a:xfrm>
            <a:custGeom>
              <a:avLst/>
              <a:gdLst>
                <a:gd name="connsiteX0" fmla="*/ 0 w 1874689"/>
                <a:gd name="connsiteY0" fmla="*/ 1377945 h 1377945"/>
                <a:gd name="connsiteX1" fmla="*/ 0 w 1874689"/>
                <a:gd name="connsiteY1" fmla="*/ 0 h 1377945"/>
                <a:gd name="connsiteX2" fmla="*/ 1874689 w 1874689"/>
                <a:gd name="connsiteY2" fmla="*/ 0 h 1377945"/>
                <a:gd name="connsiteX3" fmla="*/ 1754155 w 1874689"/>
                <a:gd name="connsiteY3" fmla="*/ 88595 h 1377945"/>
                <a:gd name="connsiteX4" fmla="*/ 87379 w 1874689"/>
                <a:gd name="connsiteY4" fmla="*/ 88595 h 1377945"/>
                <a:gd name="connsiteX5" fmla="*/ 87379 w 1874689"/>
                <a:gd name="connsiteY5" fmla="*/ 1313719 h 137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4689" h="1377945">
                  <a:moveTo>
                    <a:pt x="0" y="1377945"/>
                  </a:moveTo>
                  <a:lnTo>
                    <a:pt x="0" y="0"/>
                  </a:lnTo>
                  <a:lnTo>
                    <a:pt x="1874689" y="0"/>
                  </a:lnTo>
                  <a:lnTo>
                    <a:pt x="1754155" y="88595"/>
                  </a:lnTo>
                  <a:lnTo>
                    <a:pt x="87379" y="88595"/>
                  </a:lnTo>
                  <a:lnTo>
                    <a:pt x="87379" y="1313719"/>
                  </a:lnTo>
                  <a:close/>
                </a:path>
              </a:pathLst>
            </a:cu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schemeClr val="tx1"/>
                </a:solidFill>
              </a:endParaRPr>
            </a:p>
          </p:txBody>
        </p:sp>
        <p:sp>
          <p:nvSpPr>
            <p:cNvPr id="19" name="五边形 30" descr="e7d195523061f1c0deeec63e560781cfd59afb0ea006f2a87ABB68BF51EA6619813959095094C18C62A12F549504892A4AAA8C1554C6663626E05CA27F281A14E6983772AFC3FB97135759321DEA3D709AACD122C08E6ED1613C9AD25F6F98799C90F4CC444E7C8134DA6C24F646BE0EE144FD904433232049DD592C98A3A76DC58944EE20E6F9D6DE6ADC58CB7D5849"/>
            <p:cNvSpPr/>
            <p:nvPr/>
          </p:nvSpPr>
          <p:spPr>
            <a:xfrm>
              <a:off x="9329796" y="2759595"/>
              <a:ext cx="1723855" cy="1327216"/>
            </a:xfrm>
            <a:prstGeom prst="homePlate">
              <a:avLst/>
            </a:prstGeom>
            <a:solidFill>
              <a:srgbClr val="112F70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 dirty="0"/>
            </a:p>
          </p:txBody>
        </p:sp>
        <p:sp>
          <p:nvSpPr>
            <p:cNvPr id="20" name="Freeform 16"/>
            <p:cNvSpPr>
              <a:spLocks noEditPoints="1"/>
            </p:cNvSpPr>
            <p:nvPr/>
          </p:nvSpPr>
          <p:spPr bwMode="auto">
            <a:xfrm>
              <a:off x="9823913" y="3227548"/>
              <a:ext cx="640056" cy="510424"/>
            </a:xfrm>
            <a:custGeom>
              <a:avLst/>
              <a:gdLst>
                <a:gd name="T0" fmla="*/ 1238 w 1238"/>
                <a:gd name="T1" fmla="*/ 579 h 986"/>
                <a:gd name="T2" fmla="*/ 424 w 1238"/>
                <a:gd name="T3" fmla="*/ 579 h 986"/>
                <a:gd name="T4" fmla="*/ 443 w 1238"/>
                <a:gd name="T5" fmla="*/ 209 h 986"/>
                <a:gd name="T6" fmla="*/ 357 w 1238"/>
                <a:gd name="T7" fmla="*/ 223 h 986"/>
                <a:gd name="T8" fmla="*/ 329 w 1238"/>
                <a:gd name="T9" fmla="*/ 254 h 986"/>
                <a:gd name="T10" fmla="*/ 441 w 1238"/>
                <a:gd name="T11" fmla="*/ 316 h 986"/>
                <a:gd name="T12" fmla="*/ 311 w 1238"/>
                <a:gd name="T13" fmla="*/ 0 h 986"/>
                <a:gd name="T14" fmla="*/ 311 w 1238"/>
                <a:gd name="T15" fmla="*/ 620 h 986"/>
                <a:gd name="T16" fmla="*/ 367 w 1238"/>
                <a:gd name="T17" fmla="*/ 550 h 986"/>
                <a:gd name="T18" fmla="*/ 329 w 1238"/>
                <a:gd name="T19" fmla="*/ 473 h 986"/>
                <a:gd name="T20" fmla="*/ 295 w 1238"/>
                <a:gd name="T21" fmla="*/ 516 h 986"/>
                <a:gd name="T22" fmla="*/ 168 w 1238"/>
                <a:gd name="T23" fmla="*/ 370 h 986"/>
                <a:gd name="T24" fmla="*/ 295 w 1238"/>
                <a:gd name="T25" fmla="*/ 410 h 986"/>
                <a:gd name="T26" fmla="*/ 229 w 1238"/>
                <a:gd name="T27" fmla="*/ 307 h 986"/>
                <a:gd name="T28" fmla="*/ 295 w 1238"/>
                <a:gd name="T29" fmla="*/ 127 h 986"/>
                <a:gd name="T30" fmla="*/ 329 w 1238"/>
                <a:gd name="T31" fmla="*/ 104 h 986"/>
                <a:gd name="T32" fmla="*/ 443 w 1238"/>
                <a:gd name="T33" fmla="*/ 209 h 986"/>
                <a:gd name="T34" fmla="*/ 295 w 1238"/>
                <a:gd name="T35" fmla="*/ 186 h 986"/>
                <a:gd name="T36" fmla="*/ 295 w 1238"/>
                <a:gd name="T37" fmla="*/ 245 h 986"/>
                <a:gd name="T38" fmla="*/ 329 w 1238"/>
                <a:gd name="T39" fmla="*/ 413 h 986"/>
                <a:gd name="T40" fmla="*/ 357 w 1238"/>
                <a:gd name="T41" fmla="*/ 398 h 986"/>
                <a:gd name="T42" fmla="*/ 359 w 1238"/>
                <a:gd name="T43" fmla="*/ 356 h 986"/>
                <a:gd name="T44" fmla="*/ 329 w 1238"/>
                <a:gd name="T45" fmla="*/ 413 h 986"/>
                <a:gd name="T46" fmla="*/ 854 w 1238"/>
                <a:gd name="T47" fmla="*/ 713 h 986"/>
                <a:gd name="T48" fmla="*/ 904 w 1238"/>
                <a:gd name="T49" fmla="*/ 665 h 986"/>
                <a:gd name="T50" fmla="*/ 854 w 1238"/>
                <a:gd name="T51" fmla="*/ 617 h 986"/>
                <a:gd name="T52" fmla="*/ 810 w 1238"/>
                <a:gd name="T53" fmla="*/ 416 h 986"/>
                <a:gd name="T54" fmla="*/ 784 w 1238"/>
                <a:gd name="T55" fmla="*/ 477 h 986"/>
                <a:gd name="T56" fmla="*/ 810 w 1238"/>
                <a:gd name="T57" fmla="*/ 416 h 986"/>
                <a:gd name="T58" fmla="*/ 1004 w 1238"/>
                <a:gd name="T59" fmla="*/ 447 h 986"/>
                <a:gd name="T60" fmla="*/ 854 w 1238"/>
                <a:gd name="T61" fmla="*/ 418 h 986"/>
                <a:gd name="T62" fmla="*/ 977 w 1238"/>
                <a:gd name="T63" fmla="*/ 557 h 986"/>
                <a:gd name="T64" fmla="*/ 854 w 1238"/>
                <a:gd name="T65" fmla="*/ 792 h 986"/>
                <a:gd name="T66" fmla="*/ 810 w 1238"/>
                <a:gd name="T67" fmla="*/ 849 h 986"/>
                <a:gd name="T68" fmla="*/ 643 w 1238"/>
                <a:gd name="T69" fmla="*/ 658 h 986"/>
                <a:gd name="T70" fmla="*/ 810 w 1238"/>
                <a:gd name="T71" fmla="*/ 710 h 986"/>
                <a:gd name="T72" fmla="*/ 724 w 1238"/>
                <a:gd name="T73" fmla="*/ 575 h 986"/>
                <a:gd name="T74" fmla="*/ 810 w 1238"/>
                <a:gd name="T75" fmla="*/ 339 h 986"/>
                <a:gd name="T76" fmla="*/ 854 w 1238"/>
                <a:gd name="T77" fmla="*/ 309 h 986"/>
                <a:gd name="T78" fmla="*/ 1004 w 1238"/>
                <a:gd name="T79" fmla="*/ 44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38" h="986">
                  <a:moveTo>
                    <a:pt x="831" y="172"/>
                  </a:moveTo>
                  <a:cubicBezTo>
                    <a:pt x="1055" y="172"/>
                    <a:pt x="1238" y="354"/>
                    <a:pt x="1238" y="579"/>
                  </a:cubicBezTo>
                  <a:cubicBezTo>
                    <a:pt x="1238" y="804"/>
                    <a:pt x="1055" y="986"/>
                    <a:pt x="831" y="986"/>
                  </a:cubicBezTo>
                  <a:cubicBezTo>
                    <a:pt x="606" y="986"/>
                    <a:pt x="424" y="804"/>
                    <a:pt x="424" y="579"/>
                  </a:cubicBezTo>
                  <a:cubicBezTo>
                    <a:pt x="424" y="354"/>
                    <a:pt x="606" y="172"/>
                    <a:pt x="831" y="172"/>
                  </a:cubicBezTo>
                  <a:close/>
                  <a:moveTo>
                    <a:pt x="443" y="209"/>
                  </a:moveTo>
                  <a:lnTo>
                    <a:pt x="443" y="209"/>
                  </a:lnTo>
                  <a:lnTo>
                    <a:pt x="357" y="223"/>
                  </a:lnTo>
                  <a:cubicBezTo>
                    <a:pt x="350" y="204"/>
                    <a:pt x="346" y="197"/>
                    <a:pt x="329" y="187"/>
                  </a:cubicBezTo>
                  <a:lnTo>
                    <a:pt x="329" y="254"/>
                  </a:lnTo>
                  <a:cubicBezTo>
                    <a:pt x="375" y="266"/>
                    <a:pt x="406" y="279"/>
                    <a:pt x="422" y="293"/>
                  </a:cubicBezTo>
                  <a:cubicBezTo>
                    <a:pt x="430" y="300"/>
                    <a:pt x="436" y="308"/>
                    <a:pt x="441" y="316"/>
                  </a:cubicBezTo>
                  <a:cubicBezTo>
                    <a:pt x="480" y="260"/>
                    <a:pt x="533" y="215"/>
                    <a:pt x="594" y="185"/>
                  </a:cubicBezTo>
                  <a:cubicBezTo>
                    <a:pt x="546" y="76"/>
                    <a:pt x="437" y="0"/>
                    <a:pt x="311" y="0"/>
                  </a:cubicBezTo>
                  <a:cubicBezTo>
                    <a:pt x="139" y="0"/>
                    <a:pt x="0" y="139"/>
                    <a:pt x="0" y="310"/>
                  </a:cubicBezTo>
                  <a:cubicBezTo>
                    <a:pt x="0" y="481"/>
                    <a:pt x="139" y="620"/>
                    <a:pt x="311" y="620"/>
                  </a:cubicBezTo>
                  <a:cubicBezTo>
                    <a:pt x="331" y="620"/>
                    <a:pt x="352" y="618"/>
                    <a:pt x="372" y="614"/>
                  </a:cubicBezTo>
                  <a:cubicBezTo>
                    <a:pt x="368" y="593"/>
                    <a:pt x="367" y="572"/>
                    <a:pt x="367" y="550"/>
                  </a:cubicBezTo>
                  <a:cubicBezTo>
                    <a:pt x="367" y="521"/>
                    <a:pt x="370" y="493"/>
                    <a:pt x="376" y="465"/>
                  </a:cubicBezTo>
                  <a:cubicBezTo>
                    <a:pt x="361" y="470"/>
                    <a:pt x="345" y="472"/>
                    <a:pt x="329" y="473"/>
                  </a:cubicBezTo>
                  <a:lnTo>
                    <a:pt x="329" y="516"/>
                  </a:lnTo>
                  <a:lnTo>
                    <a:pt x="295" y="516"/>
                  </a:lnTo>
                  <a:lnTo>
                    <a:pt x="295" y="473"/>
                  </a:lnTo>
                  <a:cubicBezTo>
                    <a:pt x="226" y="467"/>
                    <a:pt x="180" y="440"/>
                    <a:pt x="168" y="370"/>
                  </a:cubicBezTo>
                  <a:lnTo>
                    <a:pt x="261" y="359"/>
                  </a:lnTo>
                  <a:cubicBezTo>
                    <a:pt x="265" y="385"/>
                    <a:pt x="271" y="398"/>
                    <a:pt x="295" y="410"/>
                  </a:cubicBezTo>
                  <a:lnTo>
                    <a:pt x="295" y="329"/>
                  </a:lnTo>
                  <a:cubicBezTo>
                    <a:pt x="264" y="320"/>
                    <a:pt x="242" y="313"/>
                    <a:pt x="229" y="307"/>
                  </a:cubicBezTo>
                  <a:cubicBezTo>
                    <a:pt x="173" y="279"/>
                    <a:pt x="166" y="200"/>
                    <a:pt x="210" y="157"/>
                  </a:cubicBezTo>
                  <a:cubicBezTo>
                    <a:pt x="229" y="139"/>
                    <a:pt x="257" y="129"/>
                    <a:pt x="295" y="127"/>
                  </a:cubicBezTo>
                  <a:lnTo>
                    <a:pt x="295" y="104"/>
                  </a:lnTo>
                  <a:lnTo>
                    <a:pt x="329" y="104"/>
                  </a:lnTo>
                  <a:lnTo>
                    <a:pt x="329" y="127"/>
                  </a:lnTo>
                  <a:cubicBezTo>
                    <a:pt x="384" y="130"/>
                    <a:pt x="430" y="151"/>
                    <a:pt x="443" y="209"/>
                  </a:cubicBezTo>
                  <a:close/>
                  <a:moveTo>
                    <a:pt x="295" y="186"/>
                  </a:moveTo>
                  <a:lnTo>
                    <a:pt x="295" y="186"/>
                  </a:lnTo>
                  <a:cubicBezTo>
                    <a:pt x="274" y="193"/>
                    <a:pt x="259" y="212"/>
                    <a:pt x="275" y="233"/>
                  </a:cubicBezTo>
                  <a:cubicBezTo>
                    <a:pt x="279" y="238"/>
                    <a:pt x="285" y="242"/>
                    <a:pt x="295" y="245"/>
                  </a:cubicBezTo>
                  <a:lnTo>
                    <a:pt x="295" y="186"/>
                  </a:lnTo>
                  <a:close/>
                  <a:moveTo>
                    <a:pt x="329" y="413"/>
                  </a:moveTo>
                  <a:lnTo>
                    <a:pt x="329" y="413"/>
                  </a:lnTo>
                  <a:cubicBezTo>
                    <a:pt x="342" y="410"/>
                    <a:pt x="351" y="405"/>
                    <a:pt x="357" y="398"/>
                  </a:cubicBezTo>
                  <a:cubicBezTo>
                    <a:pt x="363" y="392"/>
                    <a:pt x="366" y="384"/>
                    <a:pt x="366" y="376"/>
                  </a:cubicBezTo>
                  <a:cubicBezTo>
                    <a:pt x="366" y="368"/>
                    <a:pt x="364" y="362"/>
                    <a:pt x="359" y="356"/>
                  </a:cubicBezTo>
                  <a:cubicBezTo>
                    <a:pt x="354" y="350"/>
                    <a:pt x="344" y="344"/>
                    <a:pt x="329" y="339"/>
                  </a:cubicBezTo>
                  <a:lnTo>
                    <a:pt x="329" y="413"/>
                  </a:lnTo>
                  <a:close/>
                  <a:moveTo>
                    <a:pt x="854" y="713"/>
                  </a:moveTo>
                  <a:lnTo>
                    <a:pt x="854" y="713"/>
                  </a:lnTo>
                  <a:cubicBezTo>
                    <a:pt x="871" y="710"/>
                    <a:pt x="884" y="703"/>
                    <a:pt x="892" y="695"/>
                  </a:cubicBezTo>
                  <a:cubicBezTo>
                    <a:pt x="900" y="686"/>
                    <a:pt x="904" y="676"/>
                    <a:pt x="904" y="665"/>
                  </a:cubicBezTo>
                  <a:cubicBezTo>
                    <a:pt x="904" y="656"/>
                    <a:pt x="901" y="647"/>
                    <a:pt x="894" y="639"/>
                  </a:cubicBezTo>
                  <a:cubicBezTo>
                    <a:pt x="887" y="631"/>
                    <a:pt x="874" y="624"/>
                    <a:pt x="854" y="617"/>
                  </a:cubicBezTo>
                  <a:lnTo>
                    <a:pt x="854" y="713"/>
                  </a:lnTo>
                  <a:close/>
                  <a:moveTo>
                    <a:pt x="810" y="416"/>
                  </a:moveTo>
                  <a:lnTo>
                    <a:pt x="810" y="416"/>
                  </a:lnTo>
                  <a:cubicBezTo>
                    <a:pt x="783" y="426"/>
                    <a:pt x="763" y="451"/>
                    <a:pt x="784" y="477"/>
                  </a:cubicBezTo>
                  <a:cubicBezTo>
                    <a:pt x="789" y="484"/>
                    <a:pt x="798" y="489"/>
                    <a:pt x="810" y="494"/>
                  </a:cubicBezTo>
                  <a:lnTo>
                    <a:pt x="810" y="416"/>
                  </a:lnTo>
                  <a:close/>
                  <a:moveTo>
                    <a:pt x="1004" y="447"/>
                  </a:moveTo>
                  <a:lnTo>
                    <a:pt x="1004" y="447"/>
                  </a:lnTo>
                  <a:lnTo>
                    <a:pt x="892" y="464"/>
                  </a:lnTo>
                  <a:cubicBezTo>
                    <a:pt x="883" y="440"/>
                    <a:pt x="877" y="430"/>
                    <a:pt x="854" y="418"/>
                  </a:cubicBezTo>
                  <a:lnTo>
                    <a:pt x="854" y="505"/>
                  </a:lnTo>
                  <a:cubicBezTo>
                    <a:pt x="916" y="521"/>
                    <a:pt x="956" y="539"/>
                    <a:pt x="977" y="557"/>
                  </a:cubicBezTo>
                  <a:cubicBezTo>
                    <a:pt x="1043" y="616"/>
                    <a:pt x="1024" y="719"/>
                    <a:pt x="953" y="765"/>
                  </a:cubicBezTo>
                  <a:cubicBezTo>
                    <a:pt x="925" y="783"/>
                    <a:pt x="892" y="791"/>
                    <a:pt x="854" y="792"/>
                  </a:cubicBezTo>
                  <a:lnTo>
                    <a:pt x="854" y="849"/>
                  </a:lnTo>
                  <a:lnTo>
                    <a:pt x="810" y="849"/>
                  </a:lnTo>
                  <a:lnTo>
                    <a:pt x="810" y="792"/>
                  </a:lnTo>
                  <a:cubicBezTo>
                    <a:pt x="720" y="784"/>
                    <a:pt x="660" y="750"/>
                    <a:pt x="643" y="658"/>
                  </a:cubicBezTo>
                  <a:lnTo>
                    <a:pt x="765" y="644"/>
                  </a:lnTo>
                  <a:cubicBezTo>
                    <a:pt x="772" y="677"/>
                    <a:pt x="779" y="695"/>
                    <a:pt x="810" y="710"/>
                  </a:cubicBezTo>
                  <a:lnTo>
                    <a:pt x="810" y="604"/>
                  </a:lnTo>
                  <a:cubicBezTo>
                    <a:pt x="770" y="593"/>
                    <a:pt x="741" y="583"/>
                    <a:pt x="724" y="575"/>
                  </a:cubicBezTo>
                  <a:cubicBezTo>
                    <a:pt x="650" y="539"/>
                    <a:pt x="641" y="434"/>
                    <a:pt x="699" y="379"/>
                  </a:cubicBezTo>
                  <a:cubicBezTo>
                    <a:pt x="724" y="355"/>
                    <a:pt x="761" y="341"/>
                    <a:pt x="810" y="339"/>
                  </a:cubicBezTo>
                  <a:lnTo>
                    <a:pt x="810" y="309"/>
                  </a:lnTo>
                  <a:lnTo>
                    <a:pt x="854" y="309"/>
                  </a:lnTo>
                  <a:lnTo>
                    <a:pt x="854" y="339"/>
                  </a:lnTo>
                  <a:cubicBezTo>
                    <a:pt x="927" y="343"/>
                    <a:pt x="987" y="370"/>
                    <a:pt x="1004" y="447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ffectLst/>
          </p:spPr>
          <p:txBody>
            <a:bodyPr vert="horz" wrap="square" lIns="67204" tIns="33602" rIns="67204" bIns="33602" numCol="1" anchor="t" anchorCtr="0" compatLnSpc="1"/>
            <a:lstStyle/>
            <a:p>
              <a:endParaRPr lang="zh-CN" altLang="en-US" sz="975">
                <a:solidFill>
                  <a:schemeClr val="accent2"/>
                </a:solidFill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467543" y="3363565"/>
            <a:ext cx="2028190" cy="82994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new_transaction(）</a:t>
            </a:r>
            <a:endParaRPr lang="zh-CN" alt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创建新的交易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719539" y="2728428"/>
            <a:ext cx="2214880" cy="82994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last_block()</a:t>
            </a:r>
            <a:endParaRPr lang="zh-CN" alt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取区块链最后一个区块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483561" y="2755733"/>
            <a:ext cx="1808480" cy="82994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hash()</a:t>
            </a:r>
            <a:endParaRPr lang="zh-CN" alt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根据区块生成其哈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希值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67349" y="2744938"/>
            <a:ext cx="1470660" cy="5835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new_block(）</a:t>
            </a:r>
            <a:endParaRPr lang="zh-CN" alt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创建新的区块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467686" y="3668863"/>
            <a:ext cx="2094865" cy="7683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p>
            <a:pPr algn="l"/>
            <a:r>
              <a:rPr lang="zh-CN" altLang="en-US" sz="147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valid_chain()</a:t>
            </a:r>
            <a:endParaRPr lang="zh-CN" altLang="en-US" sz="147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7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取创世区块，然后开始</a:t>
            </a:r>
            <a:endParaRPr lang="zh-CN" altLang="en-US" sz="147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7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遍历</a:t>
            </a:r>
            <a:r>
              <a:rPr lang="en-US" altLang="zh-CN" sz="147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7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验证该</a:t>
            </a:r>
            <a:r>
              <a:rPr lang="zh-CN" altLang="en-US" sz="147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链是否合法</a:t>
            </a:r>
            <a:endParaRPr lang="zh-CN" altLang="en-US" sz="147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532071" y="2715093"/>
            <a:ext cx="1863090" cy="76835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p>
            <a:pPr algn="l"/>
            <a:r>
              <a:rPr lang="zh-CN" altLang="en-US" sz="147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resolve_conflicts()</a:t>
            </a:r>
            <a:endParaRPr lang="zh-CN" altLang="en-US" sz="147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7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区块链出现分叉，取</a:t>
            </a:r>
            <a:endParaRPr lang="zh-CN" altLang="en-US" sz="147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7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最长的链</a:t>
            </a:r>
            <a:endParaRPr lang="zh-CN" altLang="en-US" sz="147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719539" y="3483443"/>
            <a:ext cx="1699895" cy="5835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p>
            <a:pPr algn="l"/>
            <a:r>
              <a:rPr lang="zh-CN" altLang="en-US" sz="1600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proof_of_work()</a:t>
            </a:r>
            <a:endParaRPr lang="zh-CN" altLang="en-US" sz="1600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工作量证明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900" decel="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0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0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0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0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21" grpId="0" bldLvl="0" animBg="1"/>
      <p:bldP spid="22" grpId="0" bldLvl="0" animBg="1"/>
      <p:bldP spid="23" grpId="0" bldLvl="0" animBg="1"/>
      <p:bldP spid="24" grpId="0" bldLvl="0" animBg="1"/>
      <p:bldP spid="25" grpId="0" bldLvl="0" animBg="1"/>
      <p:bldP spid="30" grpId="0" bldLvl="0" animBg="1"/>
      <p:bldP spid="31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195486"/>
            <a:ext cx="2216337" cy="36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765" b="1" dirty="0">
                <a:solidFill>
                  <a:srgbClr val="112F7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搭建代码</a:t>
            </a:r>
            <a:endParaRPr lang="zh-CN" altLang="en-US" sz="1765" b="1" dirty="0">
              <a:solidFill>
                <a:srgbClr val="112F7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7504" y="195486"/>
            <a:ext cx="87739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矩形 3"/>
          <p:cNvSpPr/>
          <p:nvPr/>
        </p:nvSpPr>
        <p:spPr>
          <a:xfrm>
            <a:off x="211110" y="195486"/>
            <a:ext cx="71871" cy="347688"/>
          </a:xfrm>
          <a:prstGeom prst="rect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14" name="Rectangle 42"/>
          <p:cNvSpPr/>
          <p:nvPr>
            <p:custDataLst>
              <p:tags r:id="rId1"/>
            </p:custDataLst>
          </p:nvPr>
        </p:nvSpPr>
        <p:spPr>
          <a:xfrm flipH="1">
            <a:off x="318135" y="3271520"/>
            <a:ext cx="1494790" cy="176530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lstStyle/>
          <a:p>
            <a:pPr algn="ctr">
              <a:lnSpc>
                <a:spcPct val="80000"/>
              </a:lnSpc>
            </a:pPr>
            <a:r>
              <a:rPr lang="zh-CN" altLang="en-US" sz="1765" b="1" dirty="0">
                <a:solidFill>
                  <a:srgbClr val="FFFFFF"/>
                </a:solidFill>
                <a:latin typeface="Arial Rounded MT Bold" panose="020F0704030504030204"/>
                <a:ea typeface="微软雅黑" panose="020B0503020204020204" pitchFamily="34" charset="-122"/>
                <a:cs typeface="Times New Roman" panose="02020603050405020304" pitchFamily="18" charset="0"/>
              </a:rPr>
              <a:t>添加交易</a:t>
            </a:r>
            <a:endParaRPr lang="zh-CN" altLang="en-US" sz="1765" b="1" dirty="0">
              <a:solidFill>
                <a:srgbClr val="FFFFFF"/>
              </a:solidFill>
              <a:latin typeface="Arial Rounded MT Bold" panose="020F0704030504030204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5" name="Rectangle 42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SpPr/>
          <p:nvPr>
            <p:custDataLst>
              <p:tags r:id="rId2"/>
            </p:custDataLst>
          </p:nvPr>
        </p:nvSpPr>
        <p:spPr>
          <a:xfrm flipH="1">
            <a:off x="671195" y="3939540"/>
            <a:ext cx="5909945" cy="37020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@app.route('/transactions/add', methods=['POST'])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 42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SpPr/>
          <p:nvPr>
            <p:custDataLst>
              <p:tags r:id="rId3"/>
            </p:custDataLst>
          </p:nvPr>
        </p:nvSpPr>
        <p:spPr>
          <a:xfrm flipH="1">
            <a:off x="688975" y="3147695"/>
            <a:ext cx="4787900" cy="37020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@app.route('/mine', methods=['GET'])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Rectangle 42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SpPr/>
          <p:nvPr>
            <p:custDataLst>
              <p:tags r:id="rId4"/>
            </p:custDataLst>
          </p:nvPr>
        </p:nvSpPr>
        <p:spPr>
          <a:xfrm flipH="1">
            <a:off x="688975" y="2355850"/>
            <a:ext cx="4812030" cy="37020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@app.route('/chain', methods=['GET'])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Rectangle 42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SpPr/>
          <p:nvPr>
            <p:custDataLst>
              <p:tags r:id="rId5"/>
            </p:custDataLst>
          </p:nvPr>
        </p:nvSpPr>
        <p:spPr>
          <a:xfrm flipH="1">
            <a:off x="683895" y="1635760"/>
            <a:ext cx="5534660" cy="37020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@app.route('/nodes/register', methods=['POST'])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Rectangle 42" descr="e7d195523061f1c0deeec63e560781cfd59afb0ea006f2a87ABB68BF51EA6619813959095094C18C62A12F549504892A4AAA8C1554C6663626E05CA27F281A14E6983772AFC3FB97135759321DEA3D70145073B7709DEAFA93D9543D2964B039C506A08C8BE0AF5D04AAA5F2B154E5030577D0DE964E588E7F2BFA07B4AB6ADC8003FE6F2E51FFE3"/>
          <p:cNvSpPr/>
          <p:nvPr>
            <p:custDataLst>
              <p:tags r:id="rId6"/>
            </p:custDataLst>
          </p:nvPr>
        </p:nvSpPr>
        <p:spPr>
          <a:xfrm flipH="1">
            <a:off x="688975" y="843915"/>
            <a:ext cx="5208905" cy="37020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lstStyle/>
          <a:p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@app.route('/nodes/refresh', methods=['GET'])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五边形 2"/>
          <p:cNvSpPr/>
          <p:nvPr/>
        </p:nvSpPr>
        <p:spPr>
          <a:xfrm flipH="1">
            <a:off x="6146165" y="3907155"/>
            <a:ext cx="1719580" cy="476885"/>
          </a:xfrm>
          <a:prstGeom prst="homePlate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Rectangle 42"/>
          <p:cNvSpPr/>
          <p:nvPr>
            <p:custDataLst>
              <p:tags r:id="rId7"/>
            </p:custDataLst>
          </p:nvPr>
        </p:nvSpPr>
        <p:spPr>
          <a:xfrm flipH="1">
            <a:off x="6317986" y="4058501"/>
            <a:ext cx="1494538" cy="17635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p>
            <a:pPr algn="ctr">
              <a:lnSpc>
                <a:spcPct val="80000"/>
              </a:lnSpc>
            </a:pPr>
            <a:r>
              <a:rPr lang="zh-CN" altLang="en-US" sz="1765" b="1" dirty="0">
                <a:solidFill>
                  <a:srgbClr val="FFFFFF"/>
                </a:solidFill>
                <a:latin typeface="Arial Rounded MT Bold" panose="020F0704030504030204"/>
                <a:ea typeface="微软雅黑" panose="020B0503020204020204" pitchFamily="34" charset="-122"/>
                <a:cs typeface="Times New Roman" panose="02020603050405020304" pitchFamily="18" charset="0"/>
              </a:rPr>
              <a:t>添加交易</a:t>
            </a:r>
            <a:endParaRPr lang="zh-CN" altLang="en-US" sz="1765" b="1" dirty="0">
              <a:solidFill>
                <a:srgbClr val="FFFFFF"/>
              </a:solidFill>
              <a:latin typeface="Arial Rounded MT Bold" panose="020F0704030504030204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4" name="五边形 2"/>
          <p:cNvSpPr/>
          <p:nvPr/>
        </p:nvSpPr>
        <p:spPr>
          <a:xfrm flipH="1">
            <a:off x="6083935" y="3128645"/>
            <a:ext cx="1719580" cy="476885"/>
          </a:xfrm>
          <a:prstGeom prst="homePlate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Rectangle 42"/>
          <p:cNvSpPr/>
          <p:nvPr>
            <p:custDataLst>
              <p:tags r:id="rId8"/>
            </p:custDataLst>
          </p:nvPr>
        </p:nvSpPr>
        <p:spPr>
          <a:xfrm flipH="1">
            <a:off x="6371326" y="887946"/>
            <a:ext cx="1494538" cy="17635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p>
            <a:pPr algn="ctr">
              <a:lnSpc>
                <a:spcPct val="80000"/>
              </a:lnSpc>
            </a:pPr>
            <a:r>
              <a:rPr lang="zh-CN" altLang="en-US" sz="1765" b="1" dirty="0">
                <a:solidFill>
                  <a:srgbClr val="FFFFFF"/>
                </a:solidFill>
                <a:latin typeface="Arial Rounded MT Bold" panose="020F0704030504030204"/>
                <a:ea typeface="微软雅黑" panose="020B0503020204020204" pitchFamily="34" charset="-122"/>
                <a:cs typeface="Times New Roman" panose="02020603050405020304" pitchFamily="18" charset="0"/>
              </a:rPr>
              <a:t>添加交易</a:t>
            </a:r>
            <a:endParaRPr lang="zh-CN" altLang="en-US" sz="1765" b="1" dirty="0">
              <a:solidFill>
                <a:srgbClr val="FFFFFF"/>
              </a:solidFill>
              <a:latin typeface="Arial Rounded MT Bold" panose="020F0704030504030204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6" name="五边形 2"/>
          <p:cNvSpPr/>
          <p:nvPr/>
        </p:nvSpPr>
        <p:spPr>
          <a:xfrm flipH="1">
            <a:off x="6083935" y="2350135"/>
            <a:ext cx="1719580" cy="476885"/>
          </a:xfrm>
          <a:prstGeom prst="homePlate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五边形 2"/>
          <p:cNvSpPr/>
          <p:nvPr/>
        </p:nvSpPr>
        <p:spPr>
          <a:xfrm flipH="1">
            <a:off x="6093460" y="737235"/>
            <a:ext cx="1719580" cy="476885"/>
          </a:xfrm>
          <a:prstGeom prst="homePlate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五边形 2"/>
          <p:cNvSpPr/>
          <p:nvPr/>
        </p:nvSpPr>
        <p:spPr>
          <a:xfrm flipH="1">
            <a:off x="6093460" y="1582420"/>
            <a:ext cx="1719580" cy="476885"/>
          </a:xfrm>
          <a:prstGeom prst="homePlate">
            <a:avLst/>
          </a:prstGeom>
          <a:solidFill>
            <a:srgbClr val="112F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Rectangle 42"/>
          <p:cNvSpPr/>
          <p:nvPr>
            <p:custDataLst>
              <p:tags r:id="rId9"/>
            </p:custDataLst>
          </p:nvPr>
        </p:nvSpPr>
        <p:spPr>
          <a:xfrm flipH="1">
            <a:off x="6300206" y="3271736"/>
            <a:ext cx="1494538" cy="17635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p>
            <a:pPr algn="ctr">
              <a:lnSpc>
                <a:spcPct val="80000"/>
              </a:lnSpc>
            </a:pPr>
            <a:r>
              <a:rPr lang="zh-CN" altLang="en-US" sz="1765" b="1" dirty="0">
                <a:solidFill>
                  <a:srgbClr val="FFFFFF"/>
                </a:solidFill>
                <a:latin typeface="Arial Rounded MT Bold" panose="020F0704030504030204"/>
                <a:ea typeface="微软雅黑" panose="020B0503020204020204" pitchFamily="34" charset="-122"/>
                <a:cs typeface="Times New Roman" panose="02020603050405020304" pitchFamily="18" charset="0"/>
              </a:rPr>
              <a:t>挖矿</a:t>
            </a:r>
            <a:endParaRPr lang="zh-CN" altLang="en-US" sz="1765" b="1" dirty="0">
              <a:solidFill>
                <a:srgbClr val="FFFFFF"/>
              </a:solidFill>
              <a:latin typeface="Arial Rounded MT Bold" panose="020F0704030504030204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3" name="Rectangle 42"/>
          <p:cNvSpPr/>
          <p:nvPr>
            <p:custDataLst>
              <p:tags r:id="rId10"/>
            </p:custDataLst>
          </p:nvPr>
        </p:nvSpPr>
        <p:spPr>
          <a:xfrm flipH="1">
            <a:off x="6308461" y="2499576"/>
            <a:ext cx="1494538" cy="17635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p>
            <a:pPr algn="ctr">
              <a:lnSpc>
                <a:spcPct val="80000"/>
              </a:lnSpc>
            </a:pPr>
            <a:r>
              <a:rPr lang="zh-CN" altLang="en-US" sz="1765" b="1" dirty="0">
                <a:solidFill>
                  <a:srgbClr val="FFFFFF"/>
                </a:solidFill>
                <a:latin typeface="Arial Rounded MT Bold" panose="020F0704030504030204"/>
                <a:ea typeface="微软雅黑" panose="020B0503020204020204" pitchFamily="34" charset="-122"/>
                <a:cs typeface="Times New Roman" panose="02020603050405020304" pitchFamily="18" charset="0"/>
              </a:rPr>
              <a:t>查看区块链</a:t>
            </a:r>
            <a:endParaRPr lang="zh-CN" altLang="en-US" sz="1765" b="1" dirty="0">
              <a:solidFill>
                <a:srgbClr val="FFFFFF"/>
              </a:solidFill>
              <a:latin typeface="Arial Rounded MT Bold" panose="020F0704030504030204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4" name="Rectangle 42"/>
          <p:cNvSpPr/>
          <p:nvPr>
            <p:custDataLst>
              <p:tags r:id="rId11"/>
            </p:custDataLst>
          </p:nvPr>
        </p:nvSpPr>
        <p:spPr>
          <a:xfrm flipH="1">
            <a:off x="6258931" y="1729321"/>
            <a:ext cx="1494538" cy="17635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p>
            <a:pPr algn="ctr">
              <a:lnSpc>
                <a:spcPct val="80000"/>
              </a:lnSpc>
            </a:pPr>
            <a:r>
              <a:rPr lang="zh-CN" altLang="en-US" sz="1765" b="1" dirty="0">
                <a:solidFill>
                  <a:srgbClr val="FFFFFF"/>
                </a:solidFill>
                <a:latin typeface="Arial Rounded MT Bold" panose="020F0704030504030204"/>
                <a:ea typeface="微软雅黑" panose="020B0503020204020204" pitchFamily="34" charset="-122"/>
                <a:cs typeface="Times New Roman" panose="02020603050405020304" pitchFamily="18" charset="0"/>
              </a:rPr>
              <a:t>新建节点</a:t>
            </a:r>
            <a:endParaRPr lang="zh-CN" altLang="en-US" sz="1765" b="1" dirty="0">
              <a:solidFill>
                <a:srgbClr val="FFFFFF"/>
              </a:solidFill>
              <a:latin typeface="Arial Rounded MT Bold" panose="020F0704030504030204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5" name="Rectangle 42"/>
          <p:cNvSpPr/>
          <p:nvPr>
            <p:custDataLst>
              <p:tags r:id="rId12"/>
            </p:custDataLst>
          </p:nvPr>
        </p:nvSpPr>
        <p:spPr>
          <a:xfrm flipH="1">
            <a:off x="6258296" y="887946"/>
            <a:ext cx="1494538" cy="176355"/>
          </a:xfrm>
          <a:prstGeom prst="rect">
            <a:avLst/>
          </a:prstGeom>
          <a:noFill/>
          <a:ln w="12700" cap="flat" cmpd="sng" algn="ctr">
            <a:noFill/>
            <a:prstDash val="solid"/>
          </a:ln>
          <a:effectLst/>
        </p:spPr>
        <p:txBody>
          <a:bodyPr lIns="67204" tIns="0" rIns="67204" bIns="0" rtlCol="0" anchor="t"/>
          <a:p>
            <a:pPr algn="ctr">
              <a:lnSpc>
                <a:spcPct val="80000"/>
              </a:lnSpc>
            </a:pPr>
            <a:r>
              <a:rPr lang="zh-CN" altLang="en-US" sz="1765" b="1" dirty="0">
                <a:solidFill>
                  <a:srgbClr val="FFFFFF"/>
                </a:solidFill>
                <a:latin typeface="Arial Rounded MT Bold" panose="020F0704030504030204"/>
                <a:ea typeface="微软雅黑" panose="020B0503020204020204" pitchFamily="34" charset="-122"/>
                <a:cs typeface="Times New Roman" panose="02020603050405020304" pitchFamily="18" charset="0"/>
              </a:rPr>
              <a:t>刷新区块链</a:t>
            </a:r>
            <a:endParaRPr lang="zh-CN" altLang="en-US" sz="1765" b="1" dirty="0">
              <a:solidFill>
                <a:srgbClr val="FFFFFF"/>
              </a:solidFill>
              <a:latin typeface="Arial Rounded MT Bold" panose="020F0704030504030204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4" grpId="0" animBg="1"/>
      <p:bldP spid="15" grpId="0" bldLvl="0" animBg="1"/>
      <p:bldP spid="19" grpId="0" bldLvl="0" animBg="1"/>
      <p:bldP spid="23" grpId="0" bldLvl="0" animBg="1"/>
      <p:bldP spid="27" grpId="0" bldLvl="0" animBg="1"/>
      <p:bldP spid="31" grpId="0" bldLvl="0" animBg="1"/>
      <p:bldP spid="32" grpId="0" bldLvl="0" animBg="1"/>
      <p:bldP spid="34" grpId="0" bldLvl="0" animBg="1"/>
      <p:bldP spid="36" grpId="0" bldLvl="0" animBg="1"/>
      <p:bldP spid="38" grpId="0" bldLvl="0" animBg="1"/>
      <p:bldP spid="40" grpId="0" bldLvl="0" animBg="1"/>
    </p:bldLst>
  </p:timing>
</p:sld>
</file>

<file path=ppt/tags/tag1.xml><?xml version="1.0" encoding="utf-8"?>
<p:tagLst xmlns:p="http://schemas.openxmlformats.org/presentationml/2006/main">
  <p:tag name="KSO_WM_DIAGRAM_VIRTUALLY_FRAME" val="{&quot;height&quot;:330.9868680874962,&quot;left&quot;:45.43289365867893,&quot;top&quot;:52.65039370078737,&quot;width&quot;:283.21795275590546}"/>
</p:tagLst>
</file>

<file path=ppt/tags/tag10.xml><?xml version="1.0" encoding="utf-8"?>
<p:tagLst xmlns:p="http://schemas.openxmlformats.org/presentationml/2006/main">
  <p:tag name="KSO_WM_DIAGRAM_VIRTUALLY_FRAME" val="{&quot;height&quot;:319,&quot;left&quot;:199.3,&quot;top&quot;:20.4,&quot;width&quot;:505.55}"/>
</p:tagLst>
</file>

<file path=ppt/tags/tag11.xml><?xml version="1.0" encoding="utf-8"?>
<p:tagLst xmlns:p="http://schemas.openxmlformats.org/presentationml/2006/main">
  <p:tag name="KSO_WM_DIAGRAM_VIRTUALLY_FRAME" val="{&quot;height&quot;:319,&quot;left&quot;:199.3,&quot;top&quot;:20.4,&quot;width&quot;:505.55}"/>
</p:tagLst>
</file>

<file path=ppt/tags/tag12.xml><?xml version="1.0" encoding="utf-8"?>
<p:tagLst xmlns:p="http://schemas.openxmlformats.org/presentationml/2006/main">
  <p:tag name="KSO_WM_DIAGRAM_VIRTUALLY_FRAME" val="{&quot;height&quot;:319,&quot;left&quot;:199.3,&quot;top&quot;:20.4,&quot;width&quot;:505.55}"/>
</p:tagLst>
</file>

<file path=ppt/tags/tag13.xml><?xml version="1.0" encoding="utf-8"?>
<p:tagLst xmlns:p="http://schemas.openxmlformats.org/presentationml/2006/main">
  <p:tag name="KSO_WM_DIAGRAM_VIRTUALLY_FRAME" val="{&quot;height&quot;:319,&quot;left&quot;:199.3,&quot;top&quot;:20.4,&quot;width&quot;:505.55}"/>
</p:tagLst>
</file>

<file path=ppt/tags/tag14.xml><?xml version="1.0" encoding="utf-8"?>
<p:tagLst xmlns:p="http://schemas.openxmlformats.org/presentationml/2006/main">
  <p:tag name="KSO_WM_DIAGRAM_VIRTUALLY_FRAME" val="{&quot;height&quot;:319,&quot;left&quot;:199.3,&quot;top&quot;:20.4,&quot;width&quot;:505.55}"/>
</p:tagLst>
</file>

<file path=ppt/tags/tag15.xml><?xml version="1.0" encoding="utf-8"?>
<p:tagLst xmlns:p="http://schemas.openxmlformats.org/presentationml/2006/main">
  <p:tag name="KSO_WM_DIAGRAM_VIRTUALLY_FRAME" val="{&quot;height&quot;:319,&quot;left&quot;:199.3,&quot;top&quot;:20.4,&quot;width&quot;:505.55}"/>
</p:tagLst>
</file>

<file path=ppt/tags/tag16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17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18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19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.xml><?xml version="1.0" encoding="utf-8"?>
<p:tagLst xmlns:p="http://schemas.openxmlformats.org/presentationml/2006/main">
  <p:tag name="KSO_WM_DIAGRAM_VIRTUALLY_FRAME" val="{&quot;height&quot;:330.9868680874962,&quot;left&quot;:45.43289365867893,&quot;top&quot;:52.65039370078737,&quot;width&quot;:283.21795275590546}"/>
</p:tagLst>
</file>

<file path=ppt/tags/tag20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1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2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3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4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5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6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7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8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29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.xml><?xml version="1.0" encoding="utf-8"?>
<p:tagLst xmlns:p="http://schemas.openxmlformats.org/presentationml/2006/main">
  <p:tag name="KSO_WM_DIAGRAM_VIRTUALLY_FRAME" val="{&quot;height&quot;:330.9868680874962,&quot;left&quot;:45.43289365867893,&quot;top&quot;:52.65039370078737,&quot;width&quot;:283.21795275590546}"/>
</p:tagLst>
</file>

<file path=ppt/tags/tag30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1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2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3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4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5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6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7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8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39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4.xml><?xml version="1.0" encoding="utf-8"?>
<p:tagLst xmlns:p="http://schemas.openxmlformats.org/presentationml/2006/main">
  <p:tag name="KSO_WM_DIAGRAM_VIRTUALLY_FRAME" val="{&quot;height&quot;:330.9868680874962,&quot;left&quot;:45.43289365867893,&quot;top&quot;:52.65039370078737,&quot;width&quot;:283.21795275590546}"/>
</p:tagLst>
</file>

<file path=ppt/tags/tag40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41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42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43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44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45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46.xml><?xml version="1.0" encoding="utf-8"?>
<p:tagLst xmlns:p="http://schemas.openxmlformats.org/presentationml/2006/main">
  <p:tag name="KSO_WM_DIAGRAM_VIRTUALLY_FRAME" val="{&quot;height&quot;:296.3354330708662,&quot;left&quot;:17.457007874015748,&quot;top&quot;:103.75984251968505,&quot;width&quot;:694.0496062992127}"/>
</p:tagLst>
</file>

<file path=ppt/tags/tag47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48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49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.xml><?xml version="1.0" encoding="utf-8"?>
<p:tagLst xmlns:p="http://schemas.openxmlformats.org/presentationml/2006/main">
  <p:tag name="KSO_WM_DIAGRAM_VIRTUALLY_FRAME" val="{&quot;height&quot;:330.9868680874962,&quot;left&quot;:45.43289365867893,&quot;top&quot;:52.65039370078737,&quot;width&quot;:283.21795275590546}"/>
</p:tagLst>
</file>

<file path=ppt/tags/tag50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1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2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3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4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5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6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7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8.xml><?xml version="1.0" encoding="utf-8"?>
<p:tagLst xmlns:p="http://schemas.openxmlformats.org/presentationml/2006/main">
  <p:tag name="KSO_WM_DIAGRAM_VIRTUALLY_FRAME" val="{&quot;height&quot;:320.0200787401575,&quot;left&quot;:2.8,&quot;top&quot;:25.029921259842524,&quot;width&quot;:776.35}"/>
</p:tagLst>
</file>

<file path=ppt/tags/tag59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6.xml><?xml version="1.0" encoding="utf-8"?>
<p:tagLst xmlns:p="http://schemas.openxmlformats.org/presentationml/2006/main">
  <p:tag name="KSO_WM_DIAGRAM_VIRTUALLY_FRAME" val="{&quot;height&quot;:330.9868680874962,&quot;left&quot;:45.43289365867893,&quot;top&quot;:52.65039370078737,&quot;width&quot;:283.21795275590546}"/>
</p:tagLst>
</file>

<file path=ppt/tags/tag60.xml><?xml version="1.0" encoding="utf-8"?>
<p:tagLst xmlns:p="http://schemas.openxmlformats.org/presentationml/2006/main">
  <p:tag name="ISPRING_PRESENTATION_TITLE" val="毕业论文答辩PPT.p"/>
  <p:tag name="commondata" val="eyJoZGlkIjoiZTJkODRiZTJkNTM2YWY1Y2JmOTNkNTM4YjQ5ZDU2ZTEifQ=="/>
</p:tagLst>
</file>

<file path=ppt/tags/tag7.xml><?xml version="1.0" encoding="utf-8"?>
<p:tagLst xmlns:p="http://schemas.openxmlformats.org/presentationml/2006/main">
  <p:tag name="KSO_WM_DIAGRAM_VIRTUALLY_FRAME" val="{&quot;height&quot;:330.9868680874962,&quot;left&quot;:45.43289365867893,&quot;top&quot;:52.65039370078737,&quot;width&quot;:283.21795275590546}"/>
</p:tagLst>
</file>

<file path=ppt/tags/tag8.xml><?xml version="1.0" encoding="utf-8"?>
<p:tagLst xmlns:p="http://schemas.openxmlformats.org/presentationml/2006/main">
  <p:tag name="KSO_WM_DIAGRAM_VIRTUALLY_FRAME" val="{&quot;height&quot;:330.9868680874962,&quot;left&quot;:45.43289365867893,&quot;top&quot;:52.65039370078737,&quot;width&quot;:283.21795275590546}"/>
</p:tagLst>
</file>

<file path=ppt/tags/tag9.xml><?xml version="1.0" encoding="utf-8"?>
<p:tagLst xmlns:p="http://schemas.openxmlformats.org/presentationml/2006/main">
  <p:tag name="KSO_WM_DIAGRAM_VIRTUALLY_FRAME" val="{&quot;height&quot;:330.9868680874962,&quot;left&quot;:45.43289365867893,&quot;top&quot;:52.65039370078737,&quot;width&quot;:283.21795275590546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1398</Words>
  <Application>WPS 演示</Application>
  <PresentationFormat>全屏显示(16:9)</PresentationFormat>
  <Paragraphs>188</Paragraphs>
  <Slides>13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Kartika</vt:lpstr>
      <vt:lpstr>DejaVu Math TeX Gyre</vt:lpstr>
      <vt:lpstr>Calibri</vt:lpstr>
      <vt:lpstr>Arial Rounded MT Bold</vt:lpstr>
      <vt:lpstr>Times New Roman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毕业论文答辩PPT.p</dc:title>
  <dc:creator/>
  <cp:lastModifiedBy>欧蜜（2和11）</cp:lastModifiedBy>
  <cp:revision>11</cp:revision>
  <dcterms:created xsi:type="dcterms:W3CDTF">2017-04-17T14:29:00Z</dcterms:created>
  <dcterms:modified xsi:type="dcterms:W3CDTF">2024-05-31T02:14:03Z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CDBC5A6803AC4E9C8C429BED9D4B1B5B_13</vt:lpwstr>
  </property>
  <property fmtid="{D5CDD505-2E9C-101B-9397-08002B2CF9AE}" pid="3" name="KSOProductBuildVer">
    <vt:lpwstr>2052-12.1.0.16929</vt:lpwstr>
  </property>
</Properties>
</file>

<file path=docProps/thumbnail.jpeg>
</file>